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57"/>
  </p:notesMasterIdLst>
  <p:sldIdLst>
    <p:sldId id="256" r:id="rId2"/>
    <p:sldId id="428" r:id="rId3"/>
    <p:sldId id="264" r:id="rId4"/>
    <p:sldId id="306" r:id="rId5"/>
    <p:sldId id="366" r:id="rId6"/>
    <p:sldId id="360" r:id="rId7"/>
    <p:sldId id="361" r:id="rId8"/>
    <p:sldId id="307" r:id="rId9"/>
    <p:sldId id="308" r:id="rId10"/>
    <p:sldId id="394" r:id="rId11"/>
    <p:sldId id="395" r:id="rId12"/>
    <p:sldId id="396" r:id="rId13"/>
    <p:sldId id="397" r:id="rId14"/>
    <p:sldId id="310" r:id="rId15"/>
    <p:sldId id="398" r:id="rId16"/>
    <p:sldId id="427" r:id="rId17"/>
    <p:sldId id="392" r:id="rId18"/>
    <p:sldId id="312" r:id="rId19"/>
    <p:sldId id="434" r:id="rId20"/>
    <p:sldId id="431" r:id="rId21"/>
    <p:sldId id="313" r:id="rId22"/>
    <p:sldId id="411" r:id="rId23"/>
    <p:sldId id="314" r:id="rId24"/>
    <p:sldId id="315" r:id="rId25"/>
    <p:sldId id="432" r:id="rId26"/>
    <p:sldId id="417" r:id="rId27"/>
    <p:sldId id="393" r:id="rId28"/>
    <p:sldId id="317" r:id="rId29"/>
    <p:sldId id="263" r:id="rId30"/>
    <p:sldId id="400" r:id="rId31"/>
    <p:sldId id="377" r:id="rId32"/>
    <p:sldId id="378" r:id="rId33"/>
    <p:sldId id="383" r:id="rId34"/>
    <p:sldId id="438" r:id="rId35"/>
    <p:sldId id="439" r:id="rId36"/>
    <p:sldId id="384" r:id="rId37"/>
    <p:sldId id="390" r:id="rId38"/>
    <p:sldId id="425" r:id="rId39"/>
    <p:sldId id="404" r:id="rId40"/>
    <p:sldId id="426" r:id="rId41"/>
    <p:sldId id="421" r:id="rId42"/>
    <p:sldId id="419" r:id="rId43"/>
    <p:sldId id="420" r:id="rId44"/>
    <p:sldId id="429" r:id="rId45"/>
    <p:sldId id="433" r:id="rId46"/>
    <p:sldId id="407" r:id="rId47"/>
    <p:sldId id="437" r:id="rId48"/>
    <p:sldId id="408" r:id="rId49"/>
    <p:sldId id="435" r:id="rId50"/>
    <p:sldId id="436" r:id="rId51"/>
    <p:sldId id="422" r:id="rId52"/>
    <p:sldId id="260" r:id="rId53"/>
    <p:sldId id="423" r:id="rId54"/>
    <p:sldId id="424" r:id="rId55"/>
    <p:sldId id="262" r:id="rId56"/>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6A44C49-E248-C975-A329-EF281D1840BC}" name="Radamés Pereira" initials="RP" userId="58425660e70531d9"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6" autoAdjust="0"/>
    <p:restoredTop sz="94660"/>
  </p:normalViewPr>
  <p:slideViewPr>
    <p:cSldViewPr snapToGrid="0" snapToObjects="1">
      <p:cViewPr varScale="1">
        <p:scale>
          <a:sx n="66" d="100"/>
          <a:sy n="66" d="100"/>
        </p:scale>
        <p:origin x="1747" y="2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091398-36A0-4045-A6EB-A21A6E8B9060}"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169B14E-6137-4A39-922D-A15877B4F3AE}">
      <dgm:prSet/>
      <dgm:spPr/>
      <dgm:t>
        <a:bodyPr/>
        <a:lstStyle/>
        <a:p>
          <a:r>
            <a:rPr lang="pt-BR"/>
            <a:t>Estratégia de gestão que envolve a colaboração entre </a:t>
          </a:r>
          <a:r>
            <a:rPr lang="pt-BR" b="1"/>
            <a:t>empresas</a:t>
          </a:r>
          <a:r>
            <a:rPr lang="pt-BR"/>
            <a:t>, </a:t>
          </a:r>
          <a:r>
            <a:rPr lang="pt-BR" b="1"/>
            <a:t>universidades</a:t>
          </a:r>
          <a:r>
            <a:rPr lang="pt-BR"/>
            <a:t>, startups e outras instituições. </a:t>
          </a:r>
          <a:endParaRPr lang="en-US"/>
        </a:p>
      </dgm:t>
    </dgm:pt>
    <dgm:pt modelId="{5A0BF2B5-A6AA-4151-9557-DCD30FFECE2F}" type="parTrans" cxnId="{112684DF-58B5-47F0-971C-633A90DAABB6}">
      <dgm:prSet/>
      <dgm:spPr/>
      <dgm:t>
        <a:bodyPr/>
        <a:lstStyle/>
        <a:p>
          <a:endParaRPr lang="en-US"/>
        </a:p>
      </dgm:t>
    </dgm:pt>
    <dgm:pt modelId="{E17F4718-FF48-44A3-AF4A-849889A58F02}" type="sibTrans" cxnId="{112684DF-58B5-47F0-971C-633A90DAABB6}">
      <dgm:prSet/>
      <dgm:spPr/>
      <dgm:t>
        <a:bodyPr/>
        <a:lstStyle/>
        <a:p>
          <a:endParaRPr lang="en-US"/>
        </a:p>
      </dgm:t>
    </dgm:pt>
    <dgm:pt modelId="{4E5EA286-06EB-41D6-8499-EAA8D45964DD}">
      <dgm:prSet/>
      <dgm:spPr/>
      <dgm:t>
        <a:bodyPr/>
        <a:lstStyle/>
        <a:p>
          <a:r>
            <a:rPr lang="pt-BR"/>
            <a:t>Objetivo: criar </a:t>
          </a:r>
          <a:r>
            <a:rPr lang="pt-BR" b="1"/>
            <a:t>soluções inovadoras e competitivas</a:t>
          </a:r>
          <a:r>
            <a:rPr lang="pt-BR"/>
            <a:t>. </a:t>
          </a:r>
          <a:endParaRPr lang="en-US"/>
        </a:p>
      </dgm:t>
    </dgm:pt>
    <dgm:pt modelId="{7DA3B2AB-94C1-401D-8F65-FDB086253A9B}" type="parTrans" cxnId="{A7EA9511-DBA4-4515-BA95-310386FF9973}">
      <dgm:prSet/>
      <dgm:spPr/>
      <dgm:t>
        <a:bodyPr/>
        <a:lstStyle/>
        <a:p>
          <a:endParaRPr lang="en-US"/>
        </a:p>
      </dgm:t>
    </dgm:pt>
    <dgm:pt modelId="{37AC4AC0-4EFC-4E04-897E-4476F8AC681F}" type="sibTrans" cxnId="{A7EA9511-DBA4-4515-BA95-310386FF9973}">
      <dgm:prSet/>
      <dgm:spPr/>
      <dgm:t>
        <a:bodyPr/>
        <a:lstStyle/>
        <a:p>
          <a:endParaRPr lang="en-US"/>
        </a:p>
      </dgm:t>
    </dgm:pt>
    <dgm:pt modelId="{3693504C-EC17-496E-A364-E5E6A89ED1E0}" type="pres">
      <dgm:prSet presAssocID="{AF091398-36A0-4045-A6EB-A21A6E8B9060}" presName="root" presStyleCnt="0">
        <dgm:presLayoutVars>
          <dgm:dir/>
          <dgm:resizeHandles val="exact"/>
        </dgm:presLayoutVars>
      </dgm:prSet>
      <dgm:spPr/>
    </dgm:pt>
    <dgm:pt modelId="{93D6CF6A-51E2-4633-853C-7FED23E82163}" type="pres">
      <dgm:prSet presAssocID="{AF091398-36A0-4045-A6EB-A21A6E8B9060}" presName="container" presStyleCnt="0">
        <dgm:presLayoutVars>
          <dgm:dir/>
          <dgm:resizeHandles val="exact"/>
        </dgm:presLayoutVars>
      </dgm:prSet>
      <dgm:spPr/>
    </dgm:pt>
    <dgm:pt modelId="{C026CCF6-06B7-4D2F-8836-107563A97704}" type="pres">
      <dgm:prSet presAssocID="{1169B14E-6137-4A39-922D-A15877B4F3AE}" presName="compNode" presStyleCnt="0"/>
      <dgm:spPr/>
    </dgm:pt>
    <dgm:pt modelId="{56F44B17-63A6-4ABC-ACC6-9F787326AD5B}" type="pres">
      <dgm:prSet presAssocID="{1169B14E-6137-4A39-922D-A15877B4F3AE}" presName="iconBgRect" presStyleLbl="bgShp" presStyleIdx="0" presStyleCnt="2"/>
      <dgm:spPr/>
    </dgm:pt>
    <dgm:pt modelId="{95724ED5-2A8F-42CF-8861-24E708D7B2D4}" type="pres">
      <dgm:prSet presAssocID="{1169B14E-6137-4A39-922D-A15877B4F3A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nco"/>
        </a:ext>
      </dgm:extLst>
    </dgm:pt>
    <dgm:pt modelId="{44639293-0F8B-40CC-9727-D8294E8B23F1}" type="pres">
      <dgm:prSet presAssocID="{1169B14E-6137-4A39-922D-A15877B4F3AE}" presName="spaceRect" presStyleCnt="0"/>
      <dgm:spPr/>
    </dgm:pt>
    <dgm:pt modelId="{04B937D7-5AC9-49C6-90D4-EC0EF124B656}" type="pres">
      <dgm:prSet presAssocID="{1169B14E-6137-4A39-922D-A15877B4F3AE}" presName="textRect" presStyleLbl="revTx" presStyleIdx="0" presStyleCnt="2">
        <dgm:presLayoutVars>
          <dgm:chMax val="1"/>
          <dgm:chPref val="1"/>
        </dgm:presLayoutVars>
      </dgm:prSet>
      <dgm:spPr/>
    </dgm:pt>
    <dgm:pt modelId="{333FDF3F-A807-4121-8215-5C84D4A2AB5B}" type="pres">
      <dgm:prSet presAssocID="{E17F4718-FF48-44A3-AF4A-849889A58F02}" presName="sibTrans" presStyleLbl="sibTrans2D1" presStyleIdx="0" presStyleCnt="0"/>
      <dgm:spPr/>
    </dgm:pt>
    <dgm:pt modelId="{2548F63A-AF52-4A3E-B32B-99838D1C28F6}" type="pres">
      <dgm:prSet presAssocID="{4E5EA286-06EB-41D6-8499-EAA8D45964DD}" presName="compNode" presStyleCnt="0"/>
      <dgm:spPr/>
    </dgm:pt>
    <dgm:pt modelId="{164B5C05-3B49-4A01-A562-D3C623CF50F7}" type="pres">
      <dgm:prSet presAssocID="{4E5EA286-06EB-41D6-8499-EAA8D45964DD}" presName="iconBgRect" presStyleLbl="bgShp" presStyleIdx="1" presStyleCnt="2"/>
      <dgm:spPr/>
    </dgm:pt>
    <dgm:pt modelId="{A9390C80-98C4-40DA-9394-BBB601175324}" type="pres">
      <dgm:prSet presAssocID="{4E5EA286-06EB-41D6-8499-EAA8D45964D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a mosca"/>
        </a:ext>
      </dgm:extLst>
    </dgm:pt>
    <dgm:pt modelId="{DF1DEBD7-CCF6-42FB-BB3B-EE8ABB2F2CEB}" type="pres">
      <dgm:prSet presAssocID="{4E5EA286-06EB-41D6-8499-EAA8D45964DD}" presName="spaceRect" presStyleCnt="0"/>
      <dgm:spPr/>
    </dgm:pt>
    <dgm:pt modelId="{324CF608-728C-44CB-8EB7-26406882B584}" type="pres">
      <dgm:prSet presAssocID="{4E5EA286-06EB-41D6-8499-EAA8D45964DD}" presName="textRect" presStyleLbl="revTx" presStyleIdx="1" presStyleCnt="2">
        <dgm:presLayoutVars>
          <dgm:chMax val="1"/>
          <dgm:chPref val="1"/>
        </dgm:presLayoutVars>
      </dgm:prSet>
      <dgm:spPr/>
    </dgm:pt>
  </dgm:ptLst>
  <dgm:cxnLst>
    <dgm:cxn modelId="{A7EA9511-DBA4-4515-BA95-310386FF9973}" srcId="{AF091398-36A0-4045-A6EB-A21A6E8B9060}" destId="{4E5EA286-06EB-41D6-8499-EAA8D45964DD}" srcOrd="1" destOrd="0" parTransId="{7DA3B2AB-94C1-401D-8F65-FDB086253A9B}" sibTransId="{37AC4AC0-4EFC-4E04-897E-4476F8AC681F}"/>
    <dgm:cxn modelId="{7F5CAE21-D459-4A2C-B7B3-6FA9FA037CA2}" type="presOf" srcId="{AF091398-36A0-4045-A6EB-A21A6E8B9060}" destId="{3693504C-EC17-496E-A364-E5E6A89ED1E0}" srcOrd="0" destOrd="0" presId="urn:microsoft.com/office/officeart/2018/2/layout/IconCircleList"/>
    <dgm:cxn modelId="{121AEF80-DC12-44A9-B629-FAC13D846CAA}" type="presOf" srcId="{4E5EA286-06EB-41D6-8499-EAA8D45964DD}" destId="{324CF608-728C-44CB-8EB7-26406882B584}" srcOrd="0" destOrd="0" presId="urn:microsoft.com/office/officeart/2018/2/layout/IconCircleList"/>
    <dgm:cxn modelId="{9A869191-1738-434C-A701-DAEB293FCCE6}" type="presOf" srcId="{1169B14E-6137-4A39-922D-A15877B4F3AE}" destId="{04B937D7-5AC9-49C6-90D4-EC0EF124B656}" srcOrd="0" destOrd="0" presId="urn:microsoft.com/office/officeart/2018/2/layout/IconCircleList"/>
    <dgm:cxn modelId="{30B34EBD-48B8-44AB-B3E8-961C6ABBEE58}" type="presOf" srcId="{E17F4718-FF48-44A3-AF4A-849889A58F02}" destId="{333FDF3F-A807-4121-8215-5C84D4A2AB5B}" srcOrd="0" destOrd="0" presId="urn:microsoft.com/office/officeart/2018/2/layout/IconCircleList"/>
    <dgm:cxn modelId="{112684DF-58B5-47F0-971C-633A90DAABB6}" srcId="{AF091398-36A0-4045-A6EB-A21A6E8B9060}" destId="{1169B14E-6137-4A39-922D-A15877B4F3AE}" srcOrd="0" destOrd="0" parTransId="{5A0BF2B5-A6AA-4151-9557-DCD30FFECE2F}" sibTransId="{E17F4718-FF48-44A3-AF4A-849889A58F02}"/>
    <dgm:cxn modelId="{1778F5C2-C36D-40C0-A848-E7B5F22B6CFD}" type="presParOf" srcId="{3693504C-EC17-496E-A364-E5E6A89ED1E0}" destId="{93D6CF6A-51E2-4633-853C-7FED23E82163}" srcOrd="0" destOrd="0" presId="urn:microsoft.com/office/officeart/2018/2/layout/IconCircleList"/>
    <dgm:cxn modelId="{1A1C3995-2E15-4F87-AB6F-C0F64AE21653}" type="presParOf" srcId="{93D6CF6A-51E2-4633-853C-7FED23E82163}" destId="{C026CCF6-06B7-4D2F-8836-107563A97704}" srcOrd="0" destOrd="0" presId="urn:microsoft.com/office/officeart/2018/2/layout/IconCircleList"/>
    <dgm:cxn modelId="{E8163C84-718B-4B35-B466-9E20F02A4285}" type="presParOf" srcId="{C026CCF6-06B7-4D2F-8836-107563A97704}" destId="{56F44B17-63A6-4ABC-ACC6-9F787326AD5B}" srcOrd="0" destOrd="0" presId="urn:microsoft.com/office/officeart/2018/2/layout/IconCircleList"/>
    <dgm:cxn modelId="{839C7BA3-AAA4-4C00-80E5-1976B03971C4}" type="presParOf" srcId="{C026CCF6-06B7-4D2F-8836-107563A97704}" destId="{95724ED5-2A8F-42CF-8861-24E708D7B2D4}" srcOrd="1" destOrd="0" presId="urn:microsoft.com/office/officeart/2018/2/layout/IconCircleList"/>
    <dgm:cxn modelId="{07FC632B-3F1C-4CC2-8158-566C83F1F7AF}" type="presParOf" srcId="{C026CCF6-06B7-4D2F-8836-107563A97704}" destId="{44639293-0F8B-40CC-9727-D8294E8B23F1}" srcOrd="2" destOrd="0" presId="urn:microsoft.com/office/officeart/2018/2/layout/IconCircleList"/>
    <dgm:cxn modelId="{43A53DB8-B84B-4DD4-B773-52D4F76B2723}" type="presParOf" srcId="{C026CCF6-06B7-4D2F-8836-107563A97704}" destId="{04B937D7-5AC9-49C6-90D4-EC0EF124B656}" srcOrd="3" destOrd="0" presId="urn:microsoft.com/office/officeart/2018/2/layout/IconCircleList"/>
    <dgm:cxn modelId="{18EC98D2-61AA-4741-ACC4-9893EF197E3D}" type="presParOf" srcId="{93D6CF6A-51E2-4633-853C-7FED23E82163}" destId="{333FDF3F-A807-4121-8215-5C84D4A2AB5B}" srcOrd="1" destOrd="0" presId="urn:microsoft.com/office/officeart/2018/2/layout/IconCircleList"/>
    <dgm:cxn modelId="{DA25889A-F2D5-4ACB-A911-4AE312BF4946}" type="presParOf" srcId="{93D6CF6A-51E2-4633-853C-7FED23E82163}" destId="{2548F63A-AF52-4A3E-B32B-99838D1C28F6}" srcOrd="2" destOrd="0" presId="urn:microsoft.com/office/officeart/2018/2/layout/IconCircleList"/>
    <dgm:cxn modelId="{05ED68AA-C1B5-4EA4-BAE5-0ABADC58BBE9}" type="presParOf" srcId="{2548F63A-AF52-4A3E-B32B-99838D1C28F6}" destId="{164B5C05-3B49-4A01-A562-D3C623CF50F7}" srcOrd="0" destOrd="0" presId="urn:microsoft.com/office/officeart/2018/2/layout/IconCircleList"/>
    <dgm:cxn modelId="{AE548F27-F637-4F4D-9B65-BCD51854E4AF}" type="presParOf" srcId="{2548F63A-AF52-4A3E-B32B-99838D1C28F6}" destId="{A9390C80-98C4-40DA-9394-BBB601175324}" srcOrd="1" destOrd="0" presId="urn:microsoft.com/office/officeart/2018/2/layout/IconCircleList"/>
    <dgm:cxn modelId="{03AC36BD-995D-4334-BC8E-B40BBCD1D618}" type="presParOf" srcId="{2548F63A-AF52-4A3E-B32B-99838D1C28F6}" destId="{DF1DEBD7-CCF6-42FB-BB3B-EE8ABB2F2CEB}" srcOrd="2" destOrd="0" presId="urn:microsoft.com/office/officeart/2018/2/layout/IconCircleList"/>
    <dgm:cxn modelId="{3411E039-6ACE-4BB0-93A3-52F0479E4F86}" type="presParOf" srcId="{2548F63A-AF52-4A3E-B32B-99838D1C28F6}" destId="{324CF608-728C-44CB-8EB7-26406882B584}"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F44B17-63A6-4ABC-ACC6-9F787326AD5B}">
      <dsp:nvSpPr>
        <dsp:cNvPr id="0" name=""/>
        <dsp:cNvSpPr/>
      </dsp:nvSpPr>
      <dsp:spPr>
        <a:xfrm>
          <a:off x="75130" y="1290646"/>
          <a:ext cx="984866" cy="98486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724ED5-2A8F-42CF-8861-24E708D7B2D4}">
      <dsp:nvSpPr>
        <dsp:cNvPr id="0" name=""/>
        <dsp:cNvSpPr/>
      </dsp:nvSpPr>
      <dsp:spPr>
        <a:xfrm>
          <a:off x="281952" y="1497468"/>
          <a:ext cx="571222" cy="57122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B937D7-5AC9-49C6-90D4-EC0EF124B656}">
      <dsp:nvSpPr>
        <dsp:cNvPr id="0" name=""/>
        <dsp:cNvSpPr/>
      </dsp:nvSpPr>
      <dsp:spPr>
        <a:xfrm>
          <a:off x="1271039" y="1290646"/>
          <a:ext cx="2321470" cy="984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pt-BR" sz="1400" kern="1200"/>
            <a:t>Estratégia de gestão que envolve a colaboração entre </a:t>
          </a:r>
          <a:r>
            <a:rPr lang="pt-BR" sz="1400" b="1" kern="1200"/>
            <a:t>empresas</a:t>
          </a:r>
          <a:r>
            <a:rPr lang="pt-BR" sz="1400" kern="1200"/>
            <a:t>, </a:t>
          </a:r>
          <a:r>
            <a:rPr lang="pt-BR" sz="1400" b="1" kern="1200"/>
            <a:t>universidades</a:t>
          </a:r>
          <a:r>
            <a:rPr lang="pt-BR" sz="1400" kern="1200"/>
            <a:t>, startups e outras instituições. </a:t>
          </a:r>
          <a:endParaRPr lang="en-US" sz="1400" kern="1200"/>
        </a:p>
      </dsp:txBody>
      <dsp:txXfrm>
        <a:off x="1271039" y="1290646"/>
        <a:ext cx="2321470" cy="984866"/>
      </dsp:txXfrm>
    </dsp:sp>
    <dsp:sp modelId="{164B5C05-3B49-4A01-A562-D3C623CF50F7}">
      <dsp:nvSpPr>
        <dsp:cNvPr id="0" name=""/>
        <dsp:cNvSpPr/>
      </dsp:nvSpPr>
      <dsp:spPr>
        <a:xfrm>
          <a:off x="3997009" y="1290646"/>
          <a:ext cx="984866" cy="98486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390C80-98C4-40DA-9394-BBB601175324}">
      <dsp:nvSpPr>
        <dsp:cNvPr id="0" name=""/>
        <dsp:cNvSpPr/>
      </dsp:nvSpPr>
      <dsp:spPr>
        <a:xfrm>
          <a:off x="4203831" y="1497468"/>
          <a:ext cx="571222" cy="57122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4CF608-728C-44CB-8EB7-26406882B584}">
      <dsp:nvSpPr>
        <dsp:cNvPr id="0" name=""/>
        <dsp:cNvSpPr/>
      </dsp:nvSpPr>
      <dsp:spPr>
        <a:xfrm>
          <a:off x="5192918" y="1290646"/>
          <a:ext cx="2321470" cy="984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pt-BR" sz="1400" kern="1200"/>
            <a:t>Objetivo: criar </a:t>
          </a:r>
          <a:r>
            <a:rPr lang="pt-BR" sz="1400" b="1" kern="1200"/>
            <a:t>soluções inovadoras e competitivas</a:t>
          </a:r>
          <a:r>
            <a:rPr lang="pt-BR" sz="1400" kern="1200"/>
            <a:t>. </a:t>
          </a:r>
          <a:endParaRPr lang="en-US" sz="1400" kern="1200"/>
        </a:p>
      </dsp:txBody>
      <dsp:txXfrm>
        <a:off x="5192918" y="1290646"/>
        <a:ext cx="2321470" cy="98486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02BE67-18CC-48B6-B0AC-DBB302AA60FE}" type="datetimeFigureOut">
              <a:rPr lang="pt-BR" smtClean="0"/>
              <a:t>20/03/2025</a:t>
            </a:fld>
            <a:endParaRPr lang="pt-BR"/>
          </a:p>
        </p:txBody>
      </p:sp>
      <p:sp>
        <p:nvSpPr>
          <p:cNvPr id="4" name="Espaço Reservado para Imagem de Sli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00BCD5-5165-4284-A521-BA6E692CAFE7}" type="slidenum">
              <a:rPr lang="pt-BR" smtClean="0"/>
              <a:t>‹nº›</a:t>
            </a:fld>
            <a:endParaRPr lang="pt-BR"/>
          </a:p>
        </p:txBody>
      </p:sp>
    </p:spTree>
    <p:extLst>
      <p:ext uri="{BB962C8B-B14F-4D97-AF65-F5344CB8AC3E}">
        <p14:creationId xmlns:p14="http://schemas.microsoft.com/office/powerpoint/2010/main" val="3785564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76675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4DAE432D-93D4-1D12-A0B1-D1145CA2E955}"/>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DDC5AE19-4C90-FFC4-D713-051B3F601FA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47A1BE8A-7864-7AB9-9590-F35BAC8CBD6A}"/>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318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207cedb8ab_0_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18</a:t>
            </a:fld>
            <a:endParaRPr/>
          </a:p>
        </p:txBody>
      </p:sp>
    </p:spTree>
    <p:extLst>
      <p:ext uri="{BB962C8B-B14F-4D97-AF65-F5344CB8AC3E}">
        <p14:creationId xmlns:p14="http://schemas.microsoft.com/office/powerpoint/2010/main" val="4086484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477E97FD-10F8-7868-426E-11AA400B13E7}"/>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6882EA02-1EB2-D156-B279-2F5360D41E1A}"/>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379944B2-239F-0487-13DD-AC374FC2B897}"/>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BFD7F697-1A2F-7541-42E1-83ED0709F379}"/>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19</a:t>
            </a:fld>
            <a:endParaRPr/>
          </a:p>
        </p:txBody>
      </p:sp>
    </p:spTree>
    <p:extLst>
      <p:ext uri="{BB962C8B-B14F-4D97-AF65-F5344CB8AC3E}">
        <p14:creationId xmlns:p14="http://schemas.microsoft.com/office/powerpoint/2010/main" val="3985722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6C7EF347-E2DF-EE2A-FABB-4FC4B1910DE3}"/>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BF858319-1C5D-5338-305B-42DB56B2673D}"/>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EC226DDD-CA2D-A33B-1444-9FC47BFF781C}"/>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8CCAF480-9EA1-660E-B0CD-1084F693664A}"/>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20</a:t>
            </a:fld>
            <a:endParaRPr/>
          </a:p>
        </p:txBody>
      </p:sp>
    </p:spTree>
    <p:extLst>
      <p:ext uri="{BB962C8B-B14F-4D97-AF65-F5344CB8AC3E}">
        <p14:creationId xmlns:p14="http://schemas.microsoft.com/office/powerpoint/2010/main" val="1289178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207cedb8ab_0_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g2207cedb8ab_0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2" name="Google Shape;282;g2207cedb8ab_0_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21</a:t>
            </a:fld>
            <a:endParaRPr/>
          </a:p>
        </p:txBody>
      </p:sp>
    </p:spTree>
    <p:extLst>
      <p:ext uri="{BB962C8B-B14F-4D97-AF65-F5344CB8AC3E}">
        <p14:creationId xmlns:p14="http://schemas.microsoft.com/office/powerpoint/2010/main" val="1506051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207cedb8ab_0_3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g2207cedb8ab_0_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9" name="Google Shape;289;g2207cedb8ab_0_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23</a:t>
            </a:fld>
            <a:endParaRPr/>
          </a:p>
        </p:txBody>
      </p:sp>
    </p:spTree>
    <p:extLst>
      <p:ext uri="{BB962C8B-B14F-4D97-AF65-F5344CB8AC3E}">
        <p14:creationId xmlns:p14="http://schemas.microsoft.com/office/powerpoint/2010/main" val="4245171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207cedb8ab_0_3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2207cedb8ab_0_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8" name="Google Shape;298;g2207cedb8ab_0_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24</a:t>
            </a:fld>
            <a:endParaRPr/>
          </a:p>
        </p:txBody>
      </p:sp>
    </p:spTree>
    <p:extLst>
      <p:ext uri="{BB962C8B-B14F-4D97-AF65-F5344CB8AC3E}">
        <p14:creationId xmlns:p14="http://schemas.microsoft.com/office/powerpoint/2010/main" val="8547483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04AD940C-B2CA-D30C-CF5F-46E55762EA46}"/>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5C6B9638-228A-0BC2-7C94-672207EBAD10}"/>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6F77FC29-5D9A-5B5F-03E2-1F35F85630BF}"/>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03741CFB-18C0-5ABA-F8A2-D5907A91CC88}"/>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25</a:t>
            </a:fld>
            <a:endParaRPr/>
          </a:p>
        </p:txBody>
      </p:sp>
    </p:spTree>
    <p:extLst>
      <p:ext uri="{BB962C8B-B14F-4D97-AF65-F5344CB8AC3E}">
        <p14:creationId xmlns:p14="http://schemas.microsoft.com/office/powerpoint/2010/main" val="32093586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552826DC-7B2F-E4FC-6665-18F68D4D7591}"/>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1A6540EF-E1EB-E506-DA0B-BE45ECD02DD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F5798792-FD31-AAD2-5300-E9988C09ABE6}"/>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7176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53577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a:extLst>
            <a:ext uri="{FF2B5EF4-FFF2-40B4-BE49-F238E27FC236}">
              <a16:creationId xmlns:a16="http://schemas.microsoft.com/office/drawing/2014/main" id="{C49BBDE8-EFB2-B685-7BB1-CC4165B9BE4C}"/>
            </a:ext>
          </a:extLst>
        </p:cNvPr>
        <p:cNvGrpSpPr/>
        <p:nvPr/>
      </p:nvGrpSpPr>
      <p:grpSpPr>
        <a:xfrm>
          <a:off x="0" y="0"/>
          <a:ext cx="0" cy="0"/>
          <a:chOff x="0" y="0"/>
          <a:chExt cx="0" cy="0"/>
        </a:xfrm>
      </p:grpSpPr>
      <p:sp>
        <p:nvSpPr>
          <p:cNvPr id="259" name="Google Shape;259;g2207cedb8ab_0_0:notes">
            <a:extLst>
              <a:ext uri="{FF2B5EF4-FFF2-40B4-BE49-F238E27FC236}">
                <a16:creationId xmlns:a16="http://schemas.microsoft.com/office/drawing/2014/main" id="{D44E7F54-B153-10F2-8846-EE8B7E1CCD45}"/>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207cedb8ab_0_0:notes">
            <a:extLst>
              <a:ext uri="{FF2B5EF4-FFF2-40B4-BE49-F238E27FC236}">
                <a16:creationId xmlns:a16="http://schemas.microsoft.com/office/drawing/2014/main" id="{522C754C-B804-C14D-0CF1-FECF6A01B419}"/>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g2207cedb8ab_0_0:notes">
            <a:extLst>
              <a:ext uri="{FF2B5EF4-FFF2-40B4-BE49-F238E27FC236}">
                <a16:creationId xmlns:a16="http://schemas.microsoft.com/office/drawing/2014/main" id="{F0760FDA-BD88-894A-9D26-38946D33A943}"/>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5</a:t>
            </a:fld>
            <a:endParaRPr/>
          </a:p>
        </p:txBody>
      </p:sp>
    </p:spTree>
    <p:extLst>
      <p:ext uri="{BB962C8B-B14F-4D97-AF65-F5344CB8AC3E}">
        <p14:creationId xmlns:p14="http://schemas.microsoft.com/office/powerpoint/2010/main" val="8102396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d3d2ac0264_0_1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d3d2ac0264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d3d2ac0264_0_1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d3d2ac0264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FA00BCD5-5165-4284-A521-BA6E692CAFE7}" type="slidenum">
              <a:rPr lang="pt-BR" smtClean="0"/>
              <a:t>35</a:t>
            </a:fld>
            <a:endParaRPr lang="pt-BR"/>
          </a:p>
        </p:txBody>
      </p:sp>
    </p:spTree>
    <p:extLst>
      <p:ext uri="{BB962C8B-B14F-4D97-AF65-F5344CB8AC3E}">
        <p14:creationId xmlns:p14="http://schemas.microsoft.com/office/powerpoint/2010/main" val="1580643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d3d2ac0264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d3d2ac02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a:extLst>
            <a:ext uri="{FF2B5EF4-FFF2-40B4-BE49-F238E27FC236}">
              <a16:creationId xmlns:a16="http://schemas.microsoft.com/office/drawing/2014/main" id="{B0C4B151-E3DC-18D7-D941-15B80ACFE58C}"/>
            </a:ext>
          </a:extLst>
        </p:cNvPr>
        <p:cNvGrpSpPr/>
        <p:nvPr/>
      </p:nvGrpSpPr>
      <p:grpSpPr>
        <a:xfrm>
          <a:off x="0" y="0"/>
          <a:ext cx="0" cy="0"/>
          <a:chOff x="0" y="0"/>
          <a:chExt cx="0" cy="0"/>
        </a:xfrm>
      </p:grpSpPr>
      <p:sp>
        <p:nvSpPr>
          <p:cNvPr id="75" name="Google Shape;75;g2d3d2ac0264_0_0:notes">
            <a:extLst>
              <a:ext uri="{FF2B5EF4-FFF2-40B4-BE49-F238E27FC236}">
                <a16:creationId xmlns:a16="http://schemas.microsoft.com/office/drawing/2014/main" id="{75C83BE5-F6FF-A617-226F-774FABC8E44B}"/>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d3d2ac0264_0_0:notes">
            <a:extLst>
              <a:ext uri="{FF2B5EF4-FFF2-40B4-BE49-F238E27FC236}">
                <a16:creationId xmlns:a16="http://schemas.microsoft.com/office/drawing/2014/main" id="{03595556-5965-0AAB-CB13-DBDF09B7C2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82978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1E8E4A60-CBC4-0B3B-1587-59C6D4D9EB82}"/>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42314F00-BF47-09CE-0898-A08F27BF65F8}"/>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6D686230-186D-4CBA-0272-CCEB3A0161EB}"/>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A17FCA57-5D29-B243-04DF-7562CBAA5038}"/>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42</a:t>
            </a:fld>
            <a:endParaRPr/>
          </a:p>
        </p:txBody>
      </p:sp>
    </p:spTree>
    <p:extLst>
      <p:ext uri="{BB962C8B-B14F-4D97-AF65-F5344CB8AC3E}">
        <p14:creationId xmlns:p14="http://schemas.microsoft.com/office/powerpoint/2010/main" val="8829798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C10BF57F-FBD7-8348-63D0-BAEA57D678E6}"/>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744773F0-ECB5-BAA5-F10B-583903C763E7}"/>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6C7152DB-3750-657E-4F79-FD0E9E369456}"/>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49A588B6-FC46-5F0E-B7AB-781CBF6DD125}"/>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43</a:t>
            </a:fld>
            <a:endParaRPr/>
          </a:p>
        </p:txBody>
      </p:sp>
    </p:spTree>
    <p:extLst>
      <p:ext uri="{BB962C8B-B14F-4D97-AF65-F5344CB8AC3E}">
        <p14:creationId xmlns:p14="http://schemas.microsoft.com/office/powerpoint/2010/main" val="32404574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558D3F9F-C945-B9ED-4777-68E73C93A1F8}"/>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3F2E5ECB-05B2-0790-92AE-5D71FB7C287B}"/>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38A721E5-D71E-54FD-9976-FA1937D22F07}"/>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58E3D58E-2E3E-49D0-3F98-EF420F914609}"/>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44</a:t>
            </a:fld>
            <a:endParaRPr/>
          </a:p>
        </p:txBody>
      </p:sp>
    </p:spTree>
    <p:extLst>
      <p:ext uri="{BB962C8B-B14F-4D97-AF65-F5344CB8AC3E}">
        <p14:creationId xmlns:p14="http://schemas.microsoft.com/office/powerpoint/2010/main" val="31711758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91575A34-CA85-F26C-6FD3-19372EE76AF7}"/>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D7B7B381-083B-9B81-4345-9FBA67901DA0}"/>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057E8965-9535-9829-608F-CA61D33F6AF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EB155EA2-0736-818D-A7B6-43EDCAB231EA}"/>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45</a:t>
            </a:fld>
            <a:endParaRPr/>
          </a:p>
        </p:txBody>
      </p:sp>
    </p:spTree>
    <p:extLst>
      <p:ext uri="{BB962C8B-B14F-4D97-AF65-F5344CB8AC3E}">
        <p14:creationId xmlns:p14="http://schemas.microsoft.com/office/powerpoint/2010/main" val="2026750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a:extLst>
            <a:ext uri="{FF2B5EF4-FFF2-40B4-BE49-F238E27FC236}">
              <a16:creationId xmlns:a16="http://schemas.microsoft.com/office/drawing/2014/main" id="{A7020B9C-C4FF-7FF5-7720-90D517ECBFFC}"/>
            </a:ext>
          </a:extLst>
        </p:cNvPr>
        <p:cNvGrpSpPr/>
        <p:nvPr/>
      </p:nvGrpSpPr>
      <p:grpSpPr>
        <a:xfrm>
          <a:off x="0" y="0"/>
          <a:ext cx="0" cy="0"/>
          <a:chOff x="0" y="0"/>
          <a:chExt cx="0" cy="0"/>
        </a:xfrm>
      </p:grpSpPr>
      <p:sp>
        <p:nvSpPr>
          <p:cNvPr id="259" name="Google Shape;259;g2207cedb8ab_0_0:notes">
            <a:extLst>
              <a:ext uri="{FF2B5EF4-FFF2-40B4-BE49-F238E27FC236}">
                <a16:creationId xmlns:a16="http://schemas.microsoft.com/office/drawing/2014/main" id="{2CC73234-9247-CFFF-EEA3-328C0F41BEEB}"/>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207cedb8ab_0_0:notes">
            <a:extLst>
              <a:ext uri="{FF2B5EF4-FFF2-40B4-BE49-F238E27FC236}">
                <a16:creationId xmlns:a16="http://schemas.microsoft.com/office/drawing/2014/main" id="{8912B9F5-8E53-FE00-EDF3-A195D254D7D5}"/>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g2207cedb8ab_0_0:notes">
            <a:extLst>
              <a:ext uri="{FF2B5EF4-FFF2-40B4-BE49-F238E27FC236}">
                <a16:creationId xmlns:a16="http://schemas.microsoft.com/office/drawing/2014/main" id="{54D5DB0F-72E8-8196-42ED-8A9743DE23DD}"/>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6</a:t>
            </a:fld>
            <a:endParaRPr/>
          </a:p>
        </p:txBody>
      </p:sp>
    </p:spTree>
    <p:extLst>
      <p:ext uri="{BB962C8B-B14F-4D97-AF65-F5344CB8AC3E}">
        <p14:creationId xmlns:p14="http://schemas.microsoft.com/office/powerpoint/2010/main" val="2439312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a:extLst>
            <a:ext uri="{FF2B5EF4-FFF2-40B4-BE49-F238E27FC236}">
              <a16:creationId xmlns:a16="http://schemas.microsoft.com/office/drawing/2014/main" id="{F40407C3-8EFD-3EC9-F3C0-08A3A6139DBB}"/>
            </a:ext>
          </a:extLst>
        </p:cNvPr>
        <p:cNvGrpSpPr/>
        <p:nvPr/>
      </p:nvGrpSpPr>
      <p:grpSpPr>
        <a:xfrm>
          <a:off x="0" y="0"/>
          <a:ext cx="0" cy="0"/>
          <a:chOff x="0" y="0"/>
          <a:chExt cx="0" cy="0"/>
        </a:xfrm>
      </p:grpSpPr>
      <p:sp>
        <p:nvSpPr>
          <p:cNvPr id="259" name="Google Shape;259;g2207cedb8ab_0_0:notes">
            <a:extLst>
              <a:ext uri="{FF2B5EF4-FFF2-40B4-BE49-F238E27FC236}">
                <a16:creationId xmlns:a16="http://schemas.microsoft.com/office/drawing/2014/main" id="{9094963C-BD09-0618-4327-1EC49199EABF}"/>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207cedb8ab_0_0:notes">
            <a:extLst>
              <a:ext uri="{FF2B5EF4-FFF2-40B4-BE49-F238E27FC236}">
                <a16:creationId xmlns:a16="http://schemas.microsoft.com/office/drawing/2014/main" id="{07FAA1C9-E1E9-29CA-8082-CC27D02BA47F}"/>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g2207cedb8ab_0_0:notes">
            <a:extLst>
              <a:ext uri="{FF2B5EF4-FFF2-40B4-BE49-F238E27FC236}">
                <a16:creationId xmlns:a16="http://schemas.microsoft.com/office/drawing/2014/main" id="{2D4E0296-0CAD-A526-E1A0-45ED5DE9245D}"/>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7</a:t>
            </a:fld>
            <a:endParaRPr/>
          </a:p>
        </p:txBody>
      </p:sp>
    </p:spTree>
    <p:extLst>
      <p:ext uri="{BB962C8B-B14F-4D97-AF65-F5344CB8AC3E}">
        <p14:creationId xmlns:p14="http://schemas.microsoft.com/office/powerpoint/2010/main" val="3722633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4" name="Google Shape;23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8</a:t>
            </a:fld>
            <a:endParaRPr/>
          </a:p>
        </p:txBody>
      </p:sp>
    </p:spTree>
    <p:extLst>
      <p:ext uri="{BB962C8B-B14F-4D97-AF65-F5344CB8AC3E}">
        <p14:creationId xmlns:p14="http://schemas.microsoft.com/office/powerpoint/2010/main" val="2802357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9" name="Google Shape;239;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94230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99828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8646BE9C-6B98-C820-22CB-97DC990FF902}"/>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A5B747C7-9295-933C-4329-F31370A30BF8}"/>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22C29876-857E-8D20-3A38-F83B300238CD}"/>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07114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7CBF6ACC-11CC-4168-8CC4-735DD0595561}"/>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F694CE0C-1FA8-737C-02E3-C96F43C4220D}"/>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3208A09B-E7D9-A47B-DE14-48D2799A0EE1}"/>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6892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ADD1C0-FB7B-984C-D7C3-8AB3FF10B38D}"/>
              </a:ext>
            </a:extLst>
          </p:cNvPr>
          <p:cNvSpPr>
            <a:spLocks noGrp="1"/>
          </p:cNvSpPr>
          <p:nvPr>
            <p:ph type="ctrTitle"/>
          </p:nvPr>
        </p:nvSpPr>
        <p:spPr>
          <a:xfrm>
            <a:off x="1143000" y="1122363"/>
            <a:ext cx="6858000" cy="2387600"/>
          </a:xfrm>
        </p:spPr>
        <p:txBody>
          <a:bodyPr anchor="b"/>
          <a:lstStyle>
            <a:lvl1pPr algn="ctr">
              <a:defRPr sz="4500"/>
            </a:lvl1pPr>
          </a:lstStyle>
          <a:p>
            <a:r>
              <a:rPr lang="pt-BR"/>
              <a:t>Clique para editar o título Mestre</a:t>
            </a:r>
          </a:p>
        </p:txBody>
      </p:sp>
      <p:sp>
        <p:nvSpPr>
          <p:cNvPr id="3" name="Subtítulo 2">
            <a:extLst>
              <a:ext uri="{FF2B5EF4-FFF2-40B4-BE49-F238E27FC236}">
                <a16:creationId xmlns:a16="http://schemas.microsoft.com/office/drawing/2014/main" id="{70AA7798-721F-59F3-C3C1-2CB5FC0B7C8A}"/>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C01039CD-5368-AEA0-CE81-A61AD71258AD}"/>
              </a:ext>
            </a:extLst>
          </p:cNvPr>
          <p:cNvSpPr>
            <a:spLocks noGrp="1"/>
          </p:cNvSpPr>
          <p:nvPr>
            <p:ph type="dt" sz="half" idx="10"/>
          </p:nvPr>
        </p:nvSpPr>
        <p:spPr/>
        <p:txBody>
          <a:bodyPr/>
          <a:lstStyle/>
          <a:p>
            <a:fld id="{83FEE226-46F9-4DB0-A707-EC17907EC187}" type="datetime1">
              <a:rPr lang="en-US" smtClean="0"/>
              <a:t>3/20/2025</a:t>
            </a:fld>
            <a:endParaRPr lang="en-US"/>
          </a:p>
        </p:txBody>
      </p:sp>
      <p:sp>
        <p:nvSpPr>
          <p:cNvPr id="5" name="Espaço Reservado para Rodapé 4">
            <a:extLst>
              <a:ext uri="{FF2B5EF4-FFF2-40B4-BE49-F238E27FC236}">
                <a16:creationId xmlns:a16="http://schemas.microsoft.com/office/drawing/2014/main" id="{7F90CA4E-C896-3F8E-BDEC-2449A35FA61C}"/>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2116C6E8-C55D-62FD-26EB-989BEFC299F0}"/>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573695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81DB2B-593D-FBF4-1A05-AEDABA0FF24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C54D7328-6A71-313D-CB0C-7F747F0C431F}"/>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2EE1E57-FF8D-BEC5-FC59-7D1E87FACCE1}"/>
              </a:ext>
            </a:extLst>
          </p:cNvPr>
          <p:cNvSpPr>
            <a:spLocks noGrp="1"/>
          </p:cNvSpPr>
          <p:nvPr>
            <p:ph type="dt" sz="half" idx="10"/>
          </p:nvPr>
        </p:nvSpPr>
        <p:spPr/>
        <p:txBody>
          <a:bodyPr/>
          <a:lstStyle/>
          <a:p>
            <a:fld id="{840BEE81-7EB1-4229-A790-CC7113D5B909}" type="datetime1">
              <a:rPr lang="en-US" smtClean="0"/>
              <a:t>3/20/2025</a:t>
            </a:fld>
            <a:endParaRPr lang="en-US"/>
          </a:p>
        </p:txBody>
      </p:sp>
      <p:sp>
        <p:nvSpPr>
          <p:cNvPr id="5" name="Espaço Reservado para Rodapé 4">
            <a:extLst>
              <a:ext uri="{FF2B5EF4-FFF2-40B4-BE49-F238E27FC236}">
                <a16:creationId xmlns:a16="http://schemas.microsoft.com/office/drawing/2014/main" id="{F789AF4D-90EC-26D5-3614-A827F69111CC}"/>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F7617023-9D08-C32A-4E5E-BF4765813BBF}"/>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609328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0A5E422-664C-C6BF-DAE6-6EAFF01AB680}"/>
              </a:ext>
            </a:extLst>
          </p:cNvPr>
          <p:cNvSpPr>
            <a:spLocks noGrp="1"/>
          </p:cNvSpPr>
          <p:nvPr>
            <p:ph type="title" orient="vert"/>
          </p:nvPr>
        </p:nvSpPr>
        <p:spPr>
          <a:xfrm>
            <a:off x="6543675" y="365125"/>
            <a:ext cx="1971675"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168B6C5E-AAC2-3CF8-7435-5BAD9C1DC875}"/>
              </a:ext>
            </a:extLst>
          </p:cNvPr>
          <p:cNvSpPr>
            <a:spLocks noGrp="1"/>
          </p:cNvSpPr>
          <p:nvPr>
            <p:ph type="body" orient="vert" idx="1"/>
          </p:nvPr>
        </p:nvSpPr>
        <p:spPr>
          <a:xfrm>
            <a:off x="628650" y="365125"/>
            <a:ext cx="5800725"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D5E9DB5-B137-C7A5-ECCE-4F6C3362D9F3}"/>
              </a:ext>
            </a:extLst>
          </p:cNvPr>
          <p:cNvSpPr>
            <a:spLocks noGrp="1"/>
          </p:cNvSpPr>
          <p:nvPr>
            <p:ph type="dt" sz="half" idx="10"/>
          </p:nvPr>
        </p:nvSpPr>
        <p:spPr/>
        <p:txBody>
          <a:bodyPr/>
          <a:lstStyle/>
          <a:p>
            <a:fld id="{671211AC-9257-4AFE-AB2C-35E0730AEC17}" type="datetime1">
              <a:rPr lang="en-US" smtClean="0"/>
              <a:t>3/20/2025</a:t>
            </a:fld>
            <a:endParaRPr lang="en-US"/>
          </a:p>
        </p:txBody>
      </p:sp>
      <p:sp>
        <p:nvSpPr>
          <p:cNvPr id="5" name="Espaço Reservado para Rodapé 4">
            <a:extLst>
              <a:ext uri="{FF2B5EF4-FFF2-40B4-BE49-F238E27FC236}">
                <a16:creationId xmlns:a16="http://schemas.microsoft.com/office/drawing/2014/main" id="{72683D3B-B1F8-C5A9-F5CD-590E19A78789}"/>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B8EA0FBE-3EE4-54A4-6579-F7AE3A4BE979}"/>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5272325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945964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3F4762-7FD3-9713-F4B7-0DBF702BD884}"/>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2F3FDACF-E370-49DB-56D6-6E46F788136C}"/>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9031060-A6D4-D3CC-6C3B-9F1C377389BD}"/>
              </a:ext>
            </a:extLst>
          </p:cNvPr>
          <p:cNvSpPr>
            <a:spLocks noGrp="1"/>
          </p:cNvSpPr>
          <p:nvPr>
            <p:ph type="dt" sz="half" idx="10"/>
          </p:nvPr>
        </p:nvSpPr>
        <p:spPr/>
        <p:txBody>
          <a:bodyPr/>
          <a:lstStyle/>
          <a:p>
            <a:fld id="{97FFA6C6-B4AF-4415-AF89-71096E9EE561}" type="datetime1">
              <a:rPr lang="en-US" smtClean="0"/>
              <a:t>3/20/2025</a:t>
            </a:fld>
            <a:endParaRPr lang="en-US"/>
          </a:p>
        </p:txBody>
      </p:sp>
      <p:sp>
        <p:nvSpPr>
          <p:cNvPr id="5" name="Espaço Reservado para Rodapé 4">
            <a:extLst>
              <a:ext uri="{FF2B5EF4-FFF2-40B4-BE49-F238E27FC236}">
                <a16:creationId xmlns:a16="http://schemas.microsoft.com/office/drawing/2014/main" id="{FDBBB64C-48C9-8A81-86D8-2D75C0F99794}"/>
              </a:ext>
            </a:extLst>
          </p:cNvPr>
          <p:cNvSpPr>
            <a:spLocks noGrp="1"/>
          </p:cNvSpPr>
          <p:nvPr>
            <p:ph type="ftr" sz="quarter" idx="11"/>
          </p:nvPr>
        </p:nvSpPr>
        <p:spPr/>
        <p:txBody>
          <a:bodyPr/>
          <a:lstStyle/>
          <a:p>
            <a:r>
              <a:rPr lang="en-US" dirty="0"/>
              <a:t>ALVF – </a:t>
            </a:r>
            <a:r>
              <a:rPr lang="en-US" dirty="0" err="1"/>
              <a:t>Associação</a:t>
            </a:r>
            <a:r>
              <a:rPr lang="en-US" dirty="0"/>
              <a:t> </a:t>
            </a:r>
            <a:r>
              <a:rPr lang="en-US" dirty="0" err="1"/>
              <a:t>Hospitalar</a:t>
            </a:r>
            <a:r>
              <a:rPr lang="en-US" dirty="0"/>
              <a:t> Lenoir Vargas Ferreira</a:t>
            </a:r>
          </a:p>
        </p:txBody>
      </p:sp>
      <p:sp>
        <p:nvSpPr>
          <p:cNvPr id="6" name="Espaço Reservado para Número de Slide 5">
            <a:extLst>
              <a:ext uri="{FF2B5EF4-FFF2-40B4-BE49-F238E27FC236}">
                <a16:creationId xmlns:a16="http://schemas.microsoft.com/office/drawing/2014/main" id="{129CD24F-077A-C654-46FE-F6E78BA20879}"/>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729290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51570D-4B62-AFAA-633C-AFA3C899E595}"/>
              </a:ext>
            </a:extLst>
          </p:cNvPr>
          <p:cNvSpPr>
            <a:spLocks noGrp="1"/>
          </p:cNvSpPr>
          <p:nvPr>
            <p:ph type="title"/>
          </p:nvPr>
        </p:nvSpPr>
        <p:spPr>
          <a:xfrm>
            <a:off x="623888" y="1709739"/>
            <a:ext cx="7886700" cy="2852737"/>
          </a:xfrm>
        </p:spPr>
        <p:txBody>
          <a:bodyPr anchor="b"/>
          <a:lstStyle>
            <a:lvl1pPr>
              <a:defRPr sz="4500"/>
            </a:lvl1pPr>
          </a:lstStyle>
          <a:p>
            <a:r>
              <a:rPr lang="pt-BR"/>
              <a:t>Clique para editar o título Mestre</a:t>
            </a:r>
          </a:p>
        </p:txBody>
      </p:sp>
      <p:sp>
        <p:nvSpPr>
          <p:cNvPr id="3" name="Espaço Reservado para Texto 2">
            <a:extLst>
              <a:ext uri="{FF2B5EF4-FFF2-40B4-BE49-F238E27FC236}">
                <a16:creationId xmlns:a16="http://schemas.microsoft.com/office/drawing/2014/main" id="{695D5460-CDDB-6A33-465A-9B87D64176F7}"/>
              </a:ext>
            </a:extLst>
          </p:cNvPr>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EB0CDA23-0618-BF61-C5A5-C6852898C48F}"/>
              </a:ext>
            </a:extLst>
          </p:cNvPr>
          <p:cNvSpPr>
            <a:spLocks noGrp="1"/>
          </p:cNvSpPr>
          <p:nvPr>
            <p:ph type="dt" sz="half" idx="10"/>
          </p:nvPr>
        </p:nvSpPr>
        <p:spPr/>
        <p:txBody>
          <a:bodyPr/>
          <a:lstStyle/>
          <a:p>
            <a:fld id="{E664BD64-AD77-440B-A65D-F9A5834EE68E}" type="datetime1">
              <a:rPr lang="en-US" smtClean="0"/>
              <a:t>3/20/2025</a:t>
            </a:fld>
            <a:endParaRPr lang="en-US"/>
          </a:p>
        </p:txBody>
      </p:sp>
      <p:sp>
        <p:nvSpPr>
          <p:cNvPr id="5" name="Espaço Reservado para Rodapé 4">
            <a:extLst>
              <a:ext uri="{FF2B5EF4-FFF2-40B4-BE49-F238E27FC236}">
                <a16:creationId xmlns:a16="http://schemas.microsoft.com/office/drawing/2014/main" id="{477E5AB4-D45B-7E8F-831E-DCCFD9FD5AFA}"/>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7FE6161F-4006-FCFC-4010-FC1D6325E2CF}"/>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610473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1E2D7-4A42-032A-7143-250B11ADEA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40A53360-1F81-30ED-2AE3-FA29881020E6}"/>
              </a:ext>
            </a:extLst>
          </p:cNvPr>
          <p:cNvSpPr>
            <a:spLocks noGrp="1"/>
          </p:cNvSpPr>
          <p:nvPr>
            <p:ph sz="half" idx="1"/>
          </p:nvPr>
        </p:nvSpPr>
        <p:spPr>
          <a:xfrm>
            <a:off x="628650" y="1825625"/>
            <a:ext cx="38862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97051CA7-1A68-6778-E86E-9E4F4BAFE596}"/>
              </a:ext>
            </a:extLst>
          </p:cNvPr>
          <p:cNvSpPr>
            <a:spLocks noGrp="1"/>
          </p:cNvSpPr>
          <p:nvPr>
            <p:ph sz="half" idx="2"/>
          </p:nvPr>
        </p:nvSpPr>
        <p:spPr>
          <a:xfrm>
            <a:off x="4629150" y="1825625"/>
            <a:ext cx="38862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B2DA44A9-4114-8BE2-F68D-AF6DEE876440}"/>
              </a:ext>
            </a:extLst>
          </p:cNvPr>
          <p:cNvSpPr>
            <a:spLocks noGrp="1"/>
          </p:cNvSpPr>
          <p:nvPr>
            <p:ph type="dt" sz="half" idx="10"/>
          </p:nvPr>
        </p:nvSpPr>
        <p:spPr/>
        <p:txBody>
          <a:bodyPr/>
          <a:lstStyle/>
          <a:p>
            <a:fld id="{7717F3E4-E89E-4815-9403-D9BF82B8FB9A}" type="datetime1">
              <a:rPr lang="en-US" smtClean="0"/>
              <a:t>3/20/2025</a:t>
            </a:fld>
            <a:endParaRPr lang="en-US"/>
          </a:p>
        </p:txBody>
      </p:sp>
      <p:sp>
        <p:nvSpPr>
          <p:cNvPr id="6" name="Espaço Reservado para Rodapé 5">
            <a:extLst>
              <a:ext uri="{FF2B5EF4-FFF2-40B4-BE49-F238E27FC236}">
                <a16:creationId xmlns:a16="http://schemas.microsoft.com/office/drawing/2014/main" id="{933CB303-7EFE-009D-BBB5-2A5EDD847CD6}"/>
              </a:ext>
            </a:extLst>
          </p:cNvPr>
          <p:cNvSpPr>
            <a:spLocks noGrp="1"/>
          </p:cNvSpPr>
          <p:nvPr>
            <p:ph type="ftr" sz="quarter" idx="11"/>
          </p:nvPr>
        </p:nvSpPr>
        <p:spPr/>
        <p:txBody>
          <a:bodyPr/>
          <a:lstStyle/>
          <a:p>
            <a:r>
              <a:rPr lang="pt-BR"/>
              <a:t>ALVF – Associação Hospitalar Lenoir Vargas Ferreira</a:t>
            </a:r>
            <a:endParaRPr lang="en-US"/>
          </a:p>
        </p:txBody>
      </p:sp>
      <p:sp>
        <p:nvSpPr>
          <p:cNvPr id="7" name="Espaço Reservado para Número de Slide 6">
            <a:extLst>
              <a:ext uri="{FF2B5EF4-FFF2-40B4-BE49-F238E27FC236}">
                <a16:creationId xmlns:a16="http://schemas.microsoft.com/office/drawing/2014/main" id="{1AF56622-209D-4F41-D40C-D59B792626BF}"/>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1414915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019F8C-6B6E-450F-CDD6-52CBCF112638}"/>
              </a:ext>
            </a:extLst>
          </p:cNvPr>
          <p:cNvSpPr>
            <a:spLocks noGrp="1"/>
          </p:cNvSpPr>
          <p:nvPr>
            <p:ph type="title"/>
          </p:nvPr>
        </p:nvSpPr>
        <p:spPr>
          <a:xfrm>
            <a:off x="629841" y="365126"/>
            <a:ext cx="78867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AF751A29-0907-29AD-5166-D0469FC1F7B0}"/>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FCD75B14-0FE4-973C-C83C-59FFC2E4D0DD}"/>
              </a:ext>
            </a:extLst>
          </p:cNvPr>
          <p:cNvSpPr>
            <a:spLocks noGrp="1"/>
          </p:cNvSpPr>
          <p:nvPr>
            <p:ph sz="half" idx="2"/>
          </p:nvPr>
        </p:nvSpPr>
        <p:spPr>
          <a:xfrm>
            <a:off x="629842" y="2505075"/>
            <a:ext cx="3868340"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95D430CE-FCAA-F2C6-540E-8667ECF43BD0}"/>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BEC09849-7EEC-8475-8F02-E21473C21380}"/>
              </a:ext>
            </a:extLst>
          </p:cNvPr>
          <p:cNvSpPr>
            <a:spLocks noGrp="1"/>
          </p:cNvSpPr>
          <p:nvPr>
            <p:ph sz="quarter" idx="4"/>
          </p:nvPr>
        </p:nvSpPr>
        <p:spPr>
          <a:xfrm>
            <a:off x="4629150" y="2505075"/>
            <a:ext cx="3887391"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CAB13E4D-87CE-037B-5938-84E65A2E089D}"/>
              </a:ext>
            </a:extLst>
          </p:cNvPr>
          <p:cNvSpPr>
            <a:spLocks noGrp="1"/>
          </p:cNvSpPr>
          <p:nvPr>
            <p:ph type="dt" sz="half" idx="10"/>
          </p:nvPr>
        </p:nvSpPr>
        <p:spPr/>
        <p:txBody>
          <a:bodyPr/>
          <a:lstStyle/>
          <a:p>
            <a:fld id="{7C79450A-9B9E-4015-8AB8-E3481A7FE844}" type="datetime1">
              <a:rPr lang="en-US" smtClean="0"/>
              <a:t>3/20/2025</a:t>
            </a:fld>
            <a:endParaRPr lang="en-US"/>
          </a:p>
        </p:txBody>
      </p:sp>
      <p:sp>
        <p:nvSpPr>
          <p:cNvPr id="8" name="Espaço Reservado para Rodapé 7">
            <a:extLst>
              <a:ext uri="{FF2B5EF4-FFF2-40B4-BE49-F238E27FC236}">
                <a16:creationId xmlns:a16="http://schemas.microsoft.com/office/drawing/2014/main" id="{ED01D6F4-D49B-5D48-0D84-8CF2D9C728BF}"/>
              </a:ext>
            </a:extLst>
          </p:cNvPr>
          <p:cNvSpPr>
            <a:spLocks noGrp="1"/>
          </p:cNvSpPr>
          <p:nvPr>
            <p:ph type="ftr" sz="quarter" idx="11"/>
          </p:nvPr>
        </p:nvSpPr>
        <p:spPr/>
        <p:txBody>
          <a:bodyPr/>
          <a:lstStyle/>
          <a:p>
            <a:r>
              <a:rPr lang="pt-BR"/>
              <a:t>ALVF – Associação Hospitalar Lenoir Vargas Ferreira</a:t>
            </a:r>
            <a:endParaRPr lang="en-US"/>
          </a:p>
        </p:txBody>
      </p:sp>
      <p:sp>
        <p:nvSpPr>
          <p:cNvPr id="9" name="Espaço Reservado para Número de Slide 8">
            <a:extLst>
              <a:ext uri="{FF2B5EF4-FFF2-40B4-BE49-F238E27FC236}">
                <a16:creationId xmlns:a16="http://schemas.microsoft.com/office/drawing/2014/main" id="{B8B87577-F1D7-1D40-E1B5-7067AAD261B1}"/>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1796219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DF52BD-5354-3C07-BA3D-0A276E407C8B}"/>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485BB5C1-DB4C-5C9A-B8AA-E6E6D7B190AC}"/>
              </a:ext>
            </a:extLst>
          </p:cNvPr>
          <p:cNvSpPr>
            <a:spLocks noGrp="1"/>
          </p:cNvSpPr>
          <p:nvPr>
            <p:ph type="dt" sz="half" idx="10"/>
          </p:nvPr>
        </p:nvSpPr>
        <p:spPr/>
        <p:txBody>
          <a:bodyPr/>
          <a:lstStyle/>
          <a:p>
            <a:fld id="{84C93259-3F9A-4469-B627-4DC5D9A24BB6}" type="datetime1">
              <a:rPr lang="en-US" smtClean="0"/>
              <a:t>3/20/2025</a:t>
            </a:fld>
            <a:endParaRPr lang="en-US"/>
          </a:p>
        </p:txBody>
      </p:sp>
      <p:sp>
        <p:nvSpPr>
          <p:cNvPr id="4" name="Espaço Reservado para Rodapé 3">
            <a:extLst>
              <a:ext uri="{FF2B5EF4-FFF2-40B4-BE49-F238E27FC236}">
                <a16:creationId xmlns:a16="http://schemas.microsoft.com/office/drawing/2014/main" id="{5E4733CC-DCEB-BF48-4697-FEA9DF6CF4FD}"/>
              </a:ext>
            </a:extLst>
          </p:cNvPr>
          <p:cNvSpPr>
            <a:spLocks noGrp="1"/>
          </p:cNvSpPr>
          <p:nvPr>
            <p:ph type="ftr" sz="quarter" idx="11"/>
          </p:nvPr>
        </p:nvSpPr>
        <p:spPr/>
        <p:txBody>
          <a:bodyPr/>
          <a:lstStyle/>
          <a:p>
            <a:r>
              <a:rPr lang="pt-BR"/>
              <a:t>ALVF – Associação Hospitalar Lenoir Vargas Ferreira</a:t>
            </a:r>
            <a:endParaRPr lang="en-US"/>
          </a:p>
        </p:txBody>
      </p:sp>
      <p:sp>
        <p:nvSpPr>
          <p:cNvPr id="5" name="Espaço Reservado para Número de Slide 4">
            <a:extLst>
              <a:ext uri="{FF2B5EF4-FFF2-40B4-BE49-F238E27FC236}">
                <a16:creationId xmlns:a16="http://schemas.microsoft.com/office/drawing/2014/main" id="{7010ED88-DB97-8E57-0ACD-175976282CDC}"/>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16618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C8B570ED-3815-8CD0-21AC-44874E64B30D}"/>
              </a:ext>
            </a:extLst>
          </p:cNvPr>
          <p:cNvSpPr>
            <a:spLocks noGrp="1"/>
          </p:cNvSpPr>
          <p:nvPr>
            <p:ph type="dt" sz="half" idx="10"/>
          </p:nvPr>
        </p:nvSpPr>
        <p:spPr/>
        <p:txBody>
          <a:bodyPr/>
          <a:lstStyle/>
          <a:p>
            <a:fld id="{14EA0605-138A-481F-8111-959048A5681F}" type="datetime1">
              <a:rPr lang="en-US" smtClean="0"/>
              <a:t>3/20/2025</a:t>
            </a:fld>
            <a:endParaRPr lang="en-US"/>
          </a:p>
        </p:txBody>
      </p:sp>
      <p:sp>
        <p:nvSpPr>
          <p:cNvPr id="3" name="Espaço Reservado para Rodapé 2">
            <a:extLst>
              <a:ext uri="{FF2B5EF4-FFF2-40B4-BE49-F238E27FC236}">
                <a16:creationId xmlns:a16="http://schemas.microsoft.com/office/drawing/2014/main" id="{5A5A1F17-4BAB-9C3F-4E1F-E7421E89A02F}"/>
              </a:ext>
            </a:extLst>
          </p:cNvPr>
          <p:cNvSpPr>
            <a:spLocks noGrp="1"/>
          </p:cNvSpPr>
          <p:nvPr>
            <p:ph type="ftr" sz="quarter" idx="11"/>
          </p:nvPr>
        </p:nvSpPr>
        <p:spPr/>
        <p:txBody>
          <a:bodyPr/>
          <a:lstStyle/>
          <a:p>
            <a:r>
              <a:rPr lang="pt-BR"/>
              <a:t>ALVF – Associação Hospitalar Lenoir Vargas Ferreira</a:t>
            </a:r>
            <a:endParaRPr lang="en-US"/>
          </a:p>
        </p:txBody>
      </p:sp>
      <p:sp>
        <p:nvSpPr>
          <p:cNvPr id="4" name="Espaço Reservado para Número de Slide 3">
            <a:extLst>
              <a:ext uri="{FF2B5EF4-FFF2-40B4-BE49-F238E27FC236}">
                <a16:creationId xmlns:a16="http://schemas.microsoft.com/office/drawing/2014/main" id="{452ECE29-0309-28BB-F1FE-1E6D0EC13B5C}"/>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583545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8209A6-180F-22C7-1C9C-E7E55AEBAC2B}"/>
              </a:ext>
            </a:extLst>
          </p:cNvPr>
          <p:cNvSpPr>
            <a:spLocks noGrp="1"/>
          </p:cNvSpPr>
          <p:nvPr>
            <p:ph type="title"/>
          </p:nvPr>
        </p:nvSpPr>
        <p:spPr>
          <a:xfrm>
            <a:off x="629841" y="457200"/>
            <a:ext cx="2949178" cy="1600200"/>
          </a:xfrm>
        </p:spPr>
        <p:txBody>
          <a:bodyPr anchor="b"/>
          <a:lstStyle>
            <a:lvl1pPr>
              <a:defRPr sz="24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77DA9C40-9D7F-55B8-7BC0-DA184443FB4C}"/>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8381B105-6173-DB8B-024F-27220C4A5EC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26CEF9A5-7A46-E33B-F1A9-F9F4A804B097}"/>
              </a:ext>
            </a:extLst>
          </p:cNvPr>
          <p:cNvSpPr>
            <a:spLocks noGrp="1"/>
          </p:cNvSpPr>
          <p:nvPr>
            <p:ph type="dt" sz="half" idx="10"/>
          </p:nvPr>
        </p:nvSpPr>
        <p:spPr/>
        <p:txBody>
          <a:bodyPr/>
          <a:lstStyle/>
          <a:p>
            <a:fld id="{FDA975FD-4F43-4237-B39B-9B8629814EC2}" type="datetime1">
              <a:rPr lang="en-US" smtClean="0"/>
              <a:t>3/20/2025</a:t>
            </a:fld>
            <a:endParaRPr lang="en-US"/>
          </a:p>
        </p:txBody>
      </p:sp>
      <p:sp>
        <p:nvSpPr>
          <p:cNvPr id="6" name="Espaço Reservado para Rodapé 5">
            <a:extLst>
              <a:ext uri="{FF2B5EF4-FFF2-40B4-BE49-F238E27FC236}">
                <a16:creationId xmlns:a16="http://schemas.microsoft.com/office/drawing/2014/main" id="{D1A2B3F4-A911-2E26-338B-55ED099A1431}"/>
              </a:ext>
            </a:extLst>
          </p:cNvPr>
          <p:cNvSpPr>
            <a:spLocks noGrp="1"/>
          </p:cNvSpPr>
          <p:nvPr>
            <p:ph type="ftr" sz="quarter" idx="11"/>
          </p:nvPr>
        </p:nvSpPr>
        <p:spPr/>
        <p:txBody>
          <a:bodyPr/>
          <a:lstStyle/>
          <a:p>
            <a:r>
              <a:rPr lang="pt-BR"/>
              <a:t>ALVF – Associação Hospitalar Lenoir Vargas Ferreira</a:t>
            </a:r>
            <a:endParaRPr lang="en-US"/>
          </a:p>
        </p:txBody>
      </p:sp>
      <p:sp>
        <p:nvSpPr>
          <p:cNvPr id="7" name="Espaço Reservado para Número de Slide 6">
            <a:extLst>
              <a:ext uri="{FF2B5EF4-FFF2-40B4-BE49-F238E27FC236}">
                <a16:creationId xmlns:a16="http://schemas.microsoft.com/office/drawing/2014/main" id="{3A1FB8D0-6CBC-14A1-252A-BB065178CED0}"/>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1944019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3822B6-365A-8367-BDF0-4E84D3B8A416}"/>
              </a:ext>
            </a:extLst>
          </p:cNvPr>
          <p:cNvSpPr>
            <a:spLocks noGrp="1"/>
          </p:cNvSpPr>
          <p:nvPr>
            <p:ph type="title"/>
          </p:nvPr>
        </p:nvSpPr>
        <p:spPr>
          <a:xfrm>
            <a:off x="629841" y="457200"/>
            <a:ext cx="2949178" cy="1600200"/>
          </a:xfrm>
        </p:spPr>
        <p:txBody>
          <a:bodyPr anchor="b"/>
          <a:lstStyle>
            <a:lvl1pPr>
              <a:defRPr sz="2400"/>
            </a:lvl1pPr>
          </a:lstStyle>
          <a:p>
            <a:r>
              <a:rPr lang="pt-BR"/>
              <a:t>Clique para editar o título Mestre</a:t>
            </a:r>
          </a:p>
        </p:txBody>
      </p:sp>
      <p:sp>
        <p:nvSpPr>
          <p:cNvPr id="3" name="Espaço Reservado para Imagem 2">
            <a:extLst>
              <a:ext uri="{FF2B5EF4-FFF2-40B4-BE49-F238E27FC236}">
                <a16:creationId xmlns:a16="http://schemas.microsoft.com/office/drawing/2014/main" id="{378CBA19-948E-8F04-8F68-A1F5932985F2}"/>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pt-BR"/>
          </a:p>
        </p:txBody>
      </p:sp>
      <p:sp>
        <p:nvSpPr>
          <p:cNvPr id="4" name="Espaço Reservado para Texto 3">
            <a:extLst>
              <a:ext uri="{FF2B5EF4-FFF2-40B4-BE49-F238E27FC236}">
                <a16:creationId xmlns:a16="http://schemas.microsoft.com/office/drawing/2014/main" id="{E5E98FA5-34E6-1610-EFAC-39A46DFDA46F}"/>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78C66206-67C8-2C88-9408-F8B4D6D616EB}"/>
              </a:ext>
            </a:extLst>
          </p:cNvPr>
          <p:cNvSpPr>
            <a:spLocks noGrp="1"/>
          </p:cNvSpPr>
          <p:nvPr>
            <p:ph type="dt" sz="half" idx="10"/>
          </p:nvPr>
        </p:nvSpPr>
        <p:spPr/>
        <p:txBody>
          <a:bodyPr/>
          <a:lstStyle/>
          <a:p>
            <a:fld id="{50D83D6B-2937-4BAA-BD17-2C427D6D44FA}" type="datetime1">
              <a:rPr lang="en-US" smtClean="0"/>
              <a:t>3/20/2025</a:t>
            </a:fld>
            <a:endParaRPr lang="en-US"/>
          </a:p>
        </p:txBody>
      </p:sp>
      <p:sp>
        <p:nvSpPr>
          <p:cNvPr id="6" name="Espaço Reservado para Rodapé 5">
            <a:extLst>
              <a:ext uri="{FF2B5EF4-FFF2-40B4-BE49-F238E27FC236}">
                <a16:creationId xmlns:a16="http://schemas.microsoft.com/office/drawing/2014/main" id="{D4419E5C-C233-CEA3-F0F4-152742D74CDE}"/>
              </a:ext>
            </a:extLst>
          </p:cNvPr>
          <p:cNvSpPr>
            <a:spLocks noGrp="1"/>
          </p:cNvSpPr>
          <p:nvPr>
            <p:ph type="ftr" sz="quarter" idx="11"/>
          </p:nvPr>
        </p:nvSpPr>
        <p:spPr/>
        <p:txBody>
          <a:bodyPr/>
          <a:lstStyle/>
          <a:p>
            <a:r>
              <a:rPr lang="pt-BR"/>
              <a:t>ALVF – Associação Hospitalar Lenoir Vargas Ferreira</a:t>
            </a:r>
            <a:endParaRPr lang="en-US"/>
          </a:p>
        </p:txBody>
      </p:sp>
      <p:sp>
        <p:nvSpPr>
          <p:cNvPr id="7" name="Espaço Reservado para Número de Slide 6">
            <a:extLst>
              <a:ext uri="{FF2B5EF4-FFF2-40B4-BE49-F238E27FC236}">
                <a16:creationId xmlns:a16="http://schemas.microsoft.com/office/drawing/2014/main" id="{90DDA466-ACE0-E380-18F3-A63C6DDB873E}"/>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0553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D4066DBE-187E-2F1E-DB2B-2ED3F66E7A54}"/>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5AA36D7D-5866-7498-FBC1-EB082834BA9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2BB37B1-206B-AAD0-41FE-A572164014B5}"/>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82000"/>
                  </a:schemeClr>
                </a:solidFill>
              </a:defRPr>
            </a:lvl1pPr>
          </a:lstStyle>
          <a:p>
            <a:fld id="{AA9BAAEA-99E7-47B1-B121-A64E98934B53}" type="datetime1">
              <a:rPr lang="en-US" smtClean="0"/>
              <a:t>3/20/2025</a:t>
            </a:fld>
            <a:endParaRPr lang="en-US"/>
          </a:p>
        </p:txBody>
      </p:sp>
      <p:sp>
        <p:nvSpPr>
          <p:cNvPr id="5" name="Espaço Reservado para Rodapé 4">
            <a:extLst>
              <a:ext uri="{FF2B5EF4-FFF2-40B4-BE49-F238E27FC236}">
                <a16:creationId xmlns:a16="http://schemas.microsoft.com/office/drawing/2014/main" id="{EF1E883A-3120-8D21-1482-822D100C9C23}"/>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70361473-201E-8D9B-6490-3D5901CFD639}"/>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C1FF6DA9-008F-8B48-92A6-B652298478BF}" type="slidenum">
              <a:rPr lang="en-US" smtClean="0"/>
              <a:t>‹nº›</a:t>
            </a:fld>
            <a:endParaRPr lang="en-US"/>
          </a:p>
        </p:txBody>
      </p:sp>
    </p:spTree>
    <p:extLst>
      <p:ext uri="{BB962C8B-B14F-4D97-AF65-F5344CB8AC3E}">
        <p14:creationId xmlns:p14="http://schemas.microsoft.com/office/powerpoint/2010/main" val="1918337601"/>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7" r:id="rId12"/>
  </p:sldLayoutIdLst>
  <p:hf sldNum="0"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B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8" Type="http://schemas.openxmlformats.org/officeDocument/2006/relationships/hyperlink" Target="https://www.unimed.coop.br/site/web/centralrs/-/unimeds-visitam-unicamp-para-conhecer-o-funcionamento-do-sistema-hospitalar-aghuse" TargetMode="External"/><Relationship Id="rId3" Type="http://schemas.openxmlformats.org/officeDocument/2006/relationships/hyperlink" Target="https://hc.unicamp.br/newsite_noticia_643_hc-apresenta-aghuse-para-representante-da-secretaria-de-estado-da-saude/" TargetMode="External"/><Relationship Id="rId7" Type="http://schemas.openxmlformats.org/officeDocument/2006/relationships/hyperlink" Target="https://www.hcpa.edu.br/3792-hcpa-e-reconhecido-por-parceria-com-a-unimed-porto-alegre"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hyperlink" Target="https://www.gov.br/ebserh/pt-br/governanca/plataformas-e-tecnologias/aghu" TargetMode="External"/><Relationship Id="rId5" Type="http://schemas.openxmlformats.org/officeDocument/2006/relationships/hyperlink" Target="https://www.unimed.coop.br/site/web/centralrs/-/unimed-central-e-unimed-santa-catarina-visitam-hospital-de-cl%C3%ADnicas-para-conhecer-o-sistema-aghuse" TargetMode="External"/><Relationship Id="rId10" Type="http://schemas.openxmlformats.org/officeDocument/2006/relationships/hyperlink" Target="https://www.hcpa.edu.br/3546-representantes-da-unimed-nordeste-e-unimed-central-de-servicos-rs-conhecem-o-aghuse" TargetMode="External"/><Relationship Id="rId4" Type="http://schemas.openxmlformats.org/officeDocument/2006/relationships/hyperlink" Target="https://hc.unicamp.br/author/imprensafcm/" TargetMode="External"/><Relationship Id="rId9" Type="http://schemas.openxmlformats.org/officeDocument/2006/relationships/hyperlink" Target="https://www.unimed.coop.br/site/web/centralrs/-/unimed-central-e-unimed-nordeste-rs-conhecem-o-aghuse-do-hospital-de-cl%C3%ADnicas-1"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hyperlink" Target="https://www.lumegrupo.com.br/" TargetMode="External"/><Relationship Id="rId13" Type="http://schemas.openxmlformats.org/officeDocument/2006/relationships/image" Target="../media/image27.png"/><Relationship Id="rId3" Type="http://schemas.openxmlformats.org/officeDocument/2006/relationships/image" Target="../media/image22.jpg"/><Relationship Id="rId7" Type="http://schemas.openxmlformats.org/officeDocument/2006/relationships/image" Target="../media/image24.png"/><Relationship Id="rId12" Type="http://schemas.openxmlformats.org/officeDocument/2006/relationships/hyperlink" Target="https://noxtec.com.br/" TargetMode="External"/><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hyperlink" Target="https://www.libertyhealth.com.br/" TargetMode="External"/><Relationship Id="rId11" Type="http://schemas.openxmlformats.org/officeDocument/2006/relationships/image" Target="../media/image26.png"/><Relationship Id="rId5" Type="http://schemas.openxmlformats.org/officeDocument/2006/relationships/image" Target="../media/image23.png"/><Relationship Id="rId10" Type="http://schemas.openxmlformats.org/officeDocument/2006/relationships/hyperlink" Target="http://www.rforti.com.br/" TargetMode="External"/><Relationship Id="rId4" Type="http://schemas.openxmlformats.org/officeDocument/2006/relationships/hyperlink" Target="https://www.sonda.com/pt/inicio" TargetMode="External"/><Relationship Id="rId9"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81330" y="845247"/>
            <a:ext cx="8178790" cy="3020824"/>
          </a:xfrm>
        </p:spPr>
        <p:txBody>
          <a:bodyPr anchor="b">
            <a:normAutofit/>
          </a:bodyPr>
          <a:lstStyle/>
          <a:p>
            <a:r>
              <a:rPr lang="pt-BR" sz="5500" b="1" dirty="0"/>
              <a:t>Software Front Office</a:t>
            </a:r>
            <a:br>
              <a:rPr lang="pt-BR" sz="5500" b="1" dirty="0"/>
            </a:br>
            <a:r>
              <a:rPr lang="pt-BR" sz="5500" b="1" dirty="0"/>
              <a:t>Hospitalar </a:t>
            </a:r>
            <a:br>
              <a:rPr lang="pt-BR" sz="5500" b="1" dirty="0"/>
            </a:br>
            <a:r>
              <a:rPr lang="pt-BR" sz="5500" b="1" dirty="0"/>
              <a:t>ALVF</a:t>
            </a:r>
            <a:br>
              <a:rPr lang="pt-BR" sz="5500" b="1" dirty="0"/>
            </a:br>
            <a:r>
              <a:rPr lang="pt-BR" sz="4400" b="1" dirty="0"/>
              <a:t>Associação </a:t>
            </a:r>
            <a:r>
              <a:rPr lang="pt-BR" sz="4400" b="1" dirty="0" err="1"/>
              <a:t>Lenoir</a:t>
            </a:r>
            <a:r>
              <a:rPr lang="pt-BR" sz="4400" b="1" dirty="0"/>
              <a:t> Vargas Ferreira</a:t>
            </a:r>
            <a:endParaRPr lang="pt-BR" sz="5500" b="1" dirty="0"/>
          </a:p>
        </p:txBody>
      </p:sp>
      <p:sp>
        <p:nvSpPr>
          <p:cNvPr id="3" name="Subtitle 2"/>
          <p:cNvSpPr>
            <a:spLocks noGrp="1"/>
          </p:cNvSpPr>
          <p:nvPr>
            <p:ph type="subTitle" idx="1"/>
          </p:nvPr>
        </p:nvSpPr>
        <p:spPr>
          <a:xfrm>
            <a:off x="541644" y="5439080"/>
            <a:ext cx="8118476" cy="687886"/>
          </a:xfrm>
        </p:spPr>
        <p:txBody>
          <a:bodyPr anchor="t">
            <a:normAutofit/>
          </a:bodyPr>
          <a:lstStyle/>
          <a:p>
            <a:pPr algn="l">
              <a:lnSpc>
                <a:spcPct val="100000"/>
              </a:lnSpc>
              <a:spcBef>
                <a:spcPts val="0"/>
              </a:spcBef>
            </a:pPr>
            <a:r>
              <a:rPr lang="pt-BR" dirty="0"/>
              <a:t>Visão Geral</a:t>
            </a:r>
          </a:p>
          <a:p>
            <a:pPr algn="l">
              <a:lnSpc>
                <a:spcPct val="100000"/>
              </a:lnSpc>
              <a:spcBef>
                <a:spcPts val="0"/>
              </a:spcBef>
            </a:pPr>
            <a:r>
              <a:rPr lang="pt-BR" dirty="0"/>
              <a:t>Data: 04/02/2024</a:t>
            </a:r>
          </a:p>
        </p:txBody>
      </p:sp>
      <p:sp>
        <p:nvSpPr>
          <p:cNvPr id="4" name="Espaço Reservado para Rodapé 3">
            <a:extLst>
              <a:ext uri="{FF2B5EF4-FFF2-40B4-BE49-F238E27FC236}">
                <a16:creationId xmlns:a16="http://schemas.microsoft.com/office/drawing/2014/main" id="{03EC6A56-1B20-3431-CDCD-FA9A128885C6}"/>
              </a:ext>
            </a:extLst>
          </p:cNvPr>
          <p:cNvSpPr>
            <a:spLocks noGrp="1"/>
          </p:cNvSpPr>
          <p:nvPr>
            <p:ph type="ftr" sz="quarter" idx="11"/>
          </p:nvPr>
        </p:nvSpPr>
        <p:spPr/>
        <p:txBody>
          <a:bodyPr/>
          <a:lstStyle/>
          <a:p>
            <a:r>
              <a:rPr lang="pt-BR"/>
              <a:t>ALVF – Associação Hospitalar Lenoir Vargas Ferreira</a:t>
            </a:r>
            <a:endParaRPr lang="en-US"/>
          </a:p>
        </p:txBody>
      </p:sp>
      <p:pic>
        <p:nvPicPr>
          <p:cNvPr id="5" name="Imagem 4" descr="Placa azul com letras brancas em fundo preto&#10;&#10;O conteúdo gerado por IA pode estar incorreto.">
            <a:extLst>
              <a:ext uri="{FF2B5EF4-FFF2-40B4-BE49-F238E27FC236}">
                <a16:creationId xmlns:a16="http://schemas.microsoft.com/office/drawing/2014/main" id="{F640E11D-9E95-1ED0-EC76-6EC93C2F1ECD}"/>
              </a:ext>
            </a:extLst>
          </p:cNvPr>
          <p:cNvPicPr>
            <a:picLocks noChangeAspect="1"/>
          </p:cNvPicPr>
          <p:nvPr/>
        </p:nvPicPr>
        <p:blipFill>
          <a:blip r:embed="rId2"/>
          <a:stretch>
            <a:fillRect/>
          </a:stretch>
        </p:blipFill>
        <p:spPr>
          <a:xfrm>
            <a:off x="3944829" y="4205580"/>
            <a:ext cx="1251792" cy="68788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662DB4-8764-C23C-4FF8-D7B3786892B8}"/>
              </a:ext>
            </a:extLst>
          </p:cNvPr>
          <p:cNvSpPr>
            <a:spLocks noGrp="1"/>
          </p:cNvSpPr>
          <p:nvPr>
            <p:ph type="title"/>
          </p:nvPr>
        </p:nvSpPr>
        <p:spPr>
          <a:xfrm>
            <a:off x="324091" y="73307"/>
            <a:ext cx="8530542" cy="580220"/>
          </a:xfrm>
          <a:solidFill>
            <a:schemeClr val="accent2">
              <a:lumMod val="20000"/>
              <a:lumOff val="80000"/>
            </a:schemeClr>
          </a:solidFill>
        </p:spPr>
        <p:txBody>
          <a:bodyPr>
            <a:normAutofit fontScale="90000"/>
          </a:bodyPr>
          <a:lstStyle/>
          <a:p>
            <a:pPr algn="ctr"/>
            <a:r>
              <a:rPr lang="pt-BR" b="1" dirty="0"/>
              <a:t>Percepções Críticas – </a:t>
            </a:r>
            <a:r>
              <a:rPr lang="pt-BR" b="1" i="0" dirty="0">
                <a:solidFill>
                  <a:srgbClr val="001D35"/>
                </a:solidFill>
                <a:effectLst/>
                <a:latin typeface="Google Sans"/>
              </a:rPr>
              <a:t>SWOT </a:t>
            </a:r>
            <a:r>
              <a:rPr lang="pt-BR" b="1" dirty="0"/>
              <a:t> sobre o Sistema Atual</a:t>
            </a:r>
          </a:p>
        </p:txBody>
      </p:sp>
      <p:sp>
        <p:nvSpPr>
          <p:cNvPr id="3" name="Espaço Reservado para Conteúdo 2">
            <a:extLst>
              <a:ext uri="{FF2B5EF4-FFF2-40B4-BE49-F238E27FC236}">
                <a16:creationId xmlns:a16="http://schemas.microsoft.com/office/drawing/2014/main" id="{566FD70C-5C37-CF10-132B-3F94CF67C168}"/>
              </a:ext>
            </a:extLst>
          </p:cNvPr>
          <p:cNvSpPr>
            <a:spLocks noGrp="1"/>
          </p:cNvSpPr>
          <p:nvPr>
            <p:ph idx="1"/>
          </p:nvPr>
        </p:nvSpPr>
        <p:spPr>
          <a:xfrm>
            <a:off x="324091" y="653527"/>
            <a:ext cx="8530542" cy="5899673"/>
          </a:xfrm>
          <a:solidFill>
            <a:schemeClr val="bg1"/>
          </a:solidFill>
        </p:spPr>
        <p:txBody>
          <a:bodyPr>
            <a:normAutofit fontScale="25000" lnSpcReduction="20000"/>
          </a:bodyPr>
          <a:lstStyle/>
          <a:p>
            <a:pPr marL="358775" indent="-358775" algn="just" fontAlgn="b">
              <a:lnSpc>
                <a:spcPct val="120000"/>
              </a:lnSpc>
              <a:spcBef>
                <a:spcPts val="600"/>
              </a:spcBef>
              <a:buFont typeface="+mj-lt"/>
              <a:buAutoNum type="arabicParenR"/>
            </a:pPr>
            <a:r>
              <a:rPr lang="pt-BR" sz="6400" dirty="0">
                <a:solidFill>
                  <a:srgbClr val="000000"/>
                </a:solidFill>
                <a:highlight>
                  <a:srgbClr val="FFFF00"/>
                </a:highlight>
                <a:latin typeface="Arial" panose="020B0604020202020204" pitchFamily="34" charset="0"/>
              </a:rPr>
              <a:t>Alguns processos/áreas não foram implementadas de forma integral;</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Lento, algumas funções deveriam estar interligadas;</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Não integra todos os módulos (faturamento, patrimônio). Não possui data de fechamento (manutenção/patrimônio);</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Não atende todas as declarações acessórias;</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Não possui sistema de custos integrado com contabilidade e demais módulos. Não possui um módulo de integração de dados estatísticos. Relatórios não passam confiabilidade;</a:t>
            </a:r>
          </a:p>
          <a:p>
            <a:pPr marL="358775" indent="-358775" algn="just" fontAlgn="b">
              <a:lnSpc>
                <a:spcPct val="120000"/>
              </a:lnSpc>
              <a:spcBef>
                <a:spcPts val="600"/>
              </a:spcBef>
              <a:buFont typeface="+mj-lt"/>
              <a:buAutoNum type="arabicParenR"/>
            </a:pPr>
            <a:r>
              <a:rPr lang="pt-BR" sz="6400" dirty="0">
                <a:solidFill>
                  <a:srgbClr val="000000"/>
                </a:solidFill>
                <a:highlight>
                  <a:srgbClr val="FFFF00"/>
                </a:highlight>
                <a:latin typeface="Arial" panose="020B0604020202020204" pitchFamily="34" charset="0"/>
              </a:rPr>
              <a:t>Problemas com devolução, sistema muito engessado sem dar oportunidades em melhorias, muitos módulos que não são interligados. Gera problemas no </a:t>
            </a:r>
            <a:r>
              <a:rPr lang="pt-BR" sz="6400" dirty="0" err="1">
                <a:solidFill>
                  <a:srgbClr val="000000"/>
                </a:solidFill>
                <a:highlight>
                  <a:srgbClr val="FFFF00"/>
                </a:highlight>
                <a:latin typeface="Arial" panose="020B0604020202020204" pitchFamily="34" charset="0"/>
              </a:rPr>
              <a:t>reaprazamento</a:t>
            </a:r>
            <a:r>
              <a:rPr lang="pt-BR" sz="6400" dirty="0">
                <a:solidFill>
                  <a:srgbClr val="000000"/>
                </a:solidFill>
                <a:highlight>
                  <a:srgbClr val="FFFF00"/>
                </a:highlight>
                <a:latin typeface="Arial" panose="020B0604020202020204" pitchFamily="34" charset="0"/>
              </a:rPr>
              <a:t>, difícil acesso na procura de medicamentos e materiais. Problema em avisar quando a prescrição foi dada saída em outro setor. Grava prescrições sem ter o item no ponto de estoque, excluindo o item automaticamente. Da a mensagem que não foi possível gravar e grava mesmo assim;</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Atualizações e acompanhamento da empresa fornecedora junto aos processos do HRO. Dificuldades para entender e como se obter dados de gestão e apresentação destes dados;</a:t>
            </a:r>
          </a:p>
          <a:p>
            <a:pPr marL="358775" marR="0" indent="-358775" algn="just" fontAlgn="b">
              <a:lnSpc>
                <a:spcPct val="120000"/>
              </a:lnSpc>
              <a:spcBef>
                <a:spcPts val="600"/>
              </a:spcBef>
              <a:buFont typeface="+mj-lt"/>
              <a:buAutoNum type="arabicParenR"/>
            </a:pPr>
            <a:r>
              <a:rPr lang="pt-BR" sz="6400" b="0" i="0" u="none" strike="noStrike" dirty="0">
                <a:solidFill>
                  <a:srgbClr val="000000"/>
                </a:solidFill>
                <a:effectLst/>
                <a:highlight>
                  <a:srgbClr val="FFFF00"/>
                </a:highlight>
                <a:latin typeface="Arial" panose="020B0604020202020204" pitchFamily="34" charset="0"/>
              </a:rPr>
              <a:t>Em atualizações retorna erros ou inconsistências que já haviam sido resolvidas, informações de um módulo </a:t>
            </a:r>
            <a:r>
              <a:rPr lang="pt-BR" sz="6400" dirty="0">
                <a:solidFill>
                  <a:srgbClr val="000000"/>
                </a:solidFill>
                <a:highlight>
                  <a:srgbClr val="FFFF00"/>
                </a:highlight>
                <a:latin typeface="Arial" panose="020B0604020202020204" pitchFamily="34" charset="0"/>
              </a:rPr>
              <a:t>não entra automático em outro (PR-CG), diversos erros de sistema q influenciam nos processos (ex. devoluções de </a:t>
            </a:r>
            <a:r>
              <a:rPr lang="pt-BR" sz="6400" dirty="0" err="1">
                <a:solidFill>
                  <a:srgbClr val="000000"/>
                </a:solidFill>
                <a:highlight>
                  <a:srgbClr val="FFFF00"/>
                </a:highlight>
                <a:latin typeface="Arial" panose="020B0604020202020204" pitchFamily="34" charset="0"/>
              </a:rPr>
              <a:t>pctes</a:t>
            </a:r>
            <a:r>
              <a:rPr lang="pt-BR" sz="6400" dirty="0">
                <a:solidFill>
                  <a:srgbClr val="000000"/>
                </a:solidFill>
                <a:highlight>
                  <a:srgbClr val="FFFF00"/>
                </a:highlight>
                <a:latin typeface="Arial" panose="020B0604020202020204" pitchFamily="34" charset="0"/>
              </a:rPr>
              <a:t> q não utilizaram, eletrólitos de planos de soros que saem em horários diferentes, dentre outros);</a:t>
            </a:r>
            <a:endParaRPr lang="pt-BR" dirty="0">
              <a:highlight>
                <a:srgbClr val="FFFF00"/>
              </a:highlight>
            </a:endParaRPr>
          </a:p>
        </p:txBody>
      </p:sp>
      <p:sp>
        <p:nvSpPr>
          <p:cNvPr id="4" name="Espaço Reservado para Rodapé 3">
            <a:extLst>
              <a:ext uri="{FF2B5EF4-FFF2-40B4-BE49-F238E27FC236}">
                <a16:creationId xmlns:a16="http://schemas.microsoft.com/office/drawing/2014/main" id="{5046E868-E9A2-DDEE-6001-8252A51C2839}"/>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3695653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0FFFB-8E87-0AE6-0AA7-F92556D60F3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4FD19DA-2DF9-BE5A-BFD2-40384FED82E5}"/>
              </a:ext>
            </a:extLst>
          </p:cNvPr>
          <p:cNvSpPr>
            <a:spLocks noGrp="1"/>
          </p:cNvSpPr>
          <p:nvPr>
            <p:ph type="title"/>
          </p:nvPr>
        </p:nvSpPr>
        <p:spPr>
          <a:xfrm>
            <a:off x="549797" y="151797"/>
            <a:ext cx="8044404" cy="493855"/>
          </a:xfrm>
          <a:solidFill>
            <a:schemeClr val="accent2">
              <a:lumMod val="20000"/>
              <a:lumOff val="80000"/>
            </a:schemeClr>
          </a:solidFill>
        </p:spPr>
        <p:txBody>
          <a:bodyPr vert="horz" lIns="91440" tIns="45720" rIns="91440" bIns="45720" rtlCol="0" anchor="ctr">
            <a:normAutofit fontScale="90000"/>
          </a:bodyPr>
          <a:lstStyle/>
          <a:p>
            <a:pPr algn="ctr"/>
            <a:r>
              <a:rPr lang="pt-BR" b="1" dirty="0"/>
              <a:t>Percepções Críticas – SWOT </a:t>
            </a:r>
          </a:p>
        </p:txBody>
      </p:sp>
      <p:sp>
        <p:nvSpPr>
          <p:cNvPr id="3" name="Espaço Reservado para Conteúdo 2">
            <a:extLst>
              <a:ext uri="{FF2B5EF4-FFF2-40B4-BE49-F238E27FC236}">
                <a16:creationId xmlns:a16="http://schemas.microsoft.com/office/drawing/2014/main" id="{CC00E6BA-9AE7-38F6-3962-88A6DAB48B26}"/>
              </a:ext>
            </a:extLst>
          </p:cNvPr>
          <p:cNvSpPr>
            <a:spLocks noGrp="1"/>
          </p:cNvSpPr>
          <p:nvPr>
            <p:ph idx="1"/>
          </p:nvPr>
        </p:nvSpPr>
        <p:spPr>
          <a:xfrm>
            <a:off x="549797" y="763850"/>
            <a:ext cx="8044405" cy="5592501"/>
          </a:xfrm>
          <a:solidFill>
            <a:schemeClr val="bg1"/>
          </a:solidFill>
        </p:spPr>
        <p:txBody>
          <a:bodyPr>
            <a:normAutofit fontScale="25000" lnSpcReduction="20000"/>
          </a:bodyPr>
          <a:lstStyle/>
          <a:p>
            <a:pPr marL="358775" indent="-358775" algn="just" fontAlgn="b">
              <a:lnSpc>
                <a:spcPct val="120000"/>
              </a:lnSpc>
              <a:spcBef>
                <a:spcPts val="600"/>
              </a:spcBef>
              <a:buFont typeface="+mj-lt"/>
              <a:buAutoNum type="arabicParenR" startAt="9"/>
            </a:pPr>
            <a:r>
              <a:rPr lang="pt-BR" sz="6600" dirty="0">
                <a:solidFill>
                  <a:srgbClr val="000000"/>
                </a:solidFill>
                <a:highlight>
                  <a:srgbClr val="FFFF00"/>
                </a:highlight>
                <a:latin typeface="Arial" panose="020B0604020202020204" pitchFamily="34" charset="0"/>
              </a:rPr>
              <a:t>Fragilidade nos logins de acessos. Situações q trazem insegurança ao processo;</a:t>
            </a:r>
          </a:p>
          <a:p>
            <a:pPr marL="358775" marR="0"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Exames lançados são de difícil visualização, alguns sem valores anteriores, atualização do status;</a:t>
            </a:r>
          </a:p>
          <a:p>
            <a:pPr marL="358775" marR="0"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Os módulos serem distintos, precisando logar cada um separadamente;</a:t>
            </a:r>
          </a:p>
          <a:p>
            <a:pPr marL="358775"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Relatórios personalizados por vezes não tem opção de selecionar exatamente o tipo de informação que precisamos gerar;</a:t>
            </a:r>
          </a:p>
          <a:p>
            <a:pPr marL="358775"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Dificuldade de relatório. Dificuldade de gerar indicadores. Ligação com outros processos. Bloqueio de algo que não é autorizado;</a:t>
            </a:r>
          </a:p>
          <a:p>
            <a:pPr marL="358775" indent="-358775" algn="just" fontAlgn="b">
              <a:lnSpc>
                <a:spcPct val="120000"/>
              </a:lnSpc>
              <a:spcBef>
                <a:spcPts val="600"/>
              </a:spcBef>
              <a:buFont typeface="+mj-lt"/>
              <a:buAutoNum type="arabicParenR" startAt="9"/>
            </a:pPr>
            <a:r>
              <a:rPr lang="pt-BR" sz="6600" dirty="0">
                <a:solidFill>
                  <a:srgbClr val="000000"/>
                </a:solidFill>
                <a:highlight>
                  <a:srgbClr val="FFFF00"/>
                </a:highlight>
                <a:latin typeface="Arial" panose="020B0604020202020204" pitchFamily="34" charset="0"/>
              </a:rPr>
              <a:t>Imagem do sistema desgastada durante os anos, falta de interesse em ajudar a melhorar o sistema, falta de acompanhamento da Empresa Fornecedora do Software, Equipe interna STI sem apoio/investimento;</a:t>
            </a:r>
          </a:p>
          <a:p>
            <a:pPr marL="358775" indent="-358775" algn="just" fontAlgn="b">
              <a:lnSpc>
                <a:spcPct val="120000"/>
              </a:lnSpc>
              <a:spcBef>
                <a:spcPts val="600"/>
              </a:spcBef>
              <a:buFont typeface="+mj-lt"/>
              <a:buAutoNum type="arabicParenR" startAt="9"/>
            </a:pPr>
            <a:r>
              <a:rPr lang="pt-BR" sz="6600" dirty="0">
                <a:solidFill>
                  <a:srgbClr val="000000"/>
                </a:solidFill>
                <a:highlight>
                  <a:srgbClr val="FFFF00"/>
                </a:highlight>
                <a:latin typeface="Arial" panose="020B0604020202020204" pitchFamily="34" charset="0"/>
              </a:rPr>
              <a:t>Falta de confiabilidade nas informações;</a:t>
            </a:r>
          </a:p>
          <a:p>
            <a:pPr marL="358775"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Erro de estoque, </a:t>
            </a:r>
            <a:r>
              <a:rPr lang="pt-BR" sz="6600" dirty="0" err="1">
                <a:solidFill>
                  <a:srgbClr val="000000"/>
                </a:solidFill>
                <a:latin typeface="Arial" panose="020B0604020202020204" pitchFamily="34" charset="0"/>
              </a:rPr>
              <a:t>saida</a:t>
            </a:r>
            <a:r>
              <a:rPr lang="pt-BR" sz="6600" dirty="0">
                <a:solidFill>
                  <a:srgbClr val="000000"/>
                </a:solidFill>
                <a:latin typeface="Arial" panose="020B0604020202020204" pitchFamily="34" charset="0"/>
              </a:rPr>
              <a:t> duplicada, devolução duplicada, mensagens sem ponto de estoque e que foi gravada, mensagem que não é </a:t>
            </a:r>
            <a:r>
              <a:rPr lang="pt-BR" sz="6600" dirty="0" err="1">
                <a:solidFill>
                  <a:srgbClr val="000000"/>
                </a:solidFill>
                <a:latin typeface="Arial" panose="020B0604020202020204" pitchFamily="34" charset="0"/>
              </a:rPr>
              <a:t>possivel</a:t>
            </a:r>
            <a:r>
              <a:rPr lang="pt-BR" sz="6600" dirty="0">
                <a:solidFill>
                  <a:srgbClr val="000000"/>
                </a:solidFill>
                <a:latin typeface="Arial" panose="020B0604020202020204" pitchFamily="34" charset="0"/>
              </a:rPr>
              <a:t> gravar prescrição e grava;</a:t>
            </a:r>
          </a:p>
          <a:p>
            <a:pPr marL="358775" indent="-358775" algn="just" fontAlgn="b">
              <a:lnSpc>
                <a:spcPct val="120000"/>
              </a:lnSpc>
              <a:spcBef>
                <a:spcPts val="600"/>
              </a:spcBef>
              <a:buFont typeface="+mj-lt"/>
              <a:buAutoNum type="arabicParenR" startAt="9"/>
            </a:pPr>
            <a:r>
              <a:rPr lang="pt-BR" sz="6600" dirty="0">
                <a:solidFill>
                  <a:srgbClr val="000000"/>
                </a:solidFill>
                <a:highlight>
                  <a:srgbClr val="FFFF00"/>
                </a:highlight>
                <a:latin typeface="Arial" panose="020B0604020202020204" pitchFamily="34" charset="0"/>
              </a:rPr>
              <a:t>Custos além dos benefícios para a customização do sistema. Implantação de um sistema padronizado.</a:t>
            </a:r>
          </a:p>
        </p:txBody>
      </p:sp>
      <p:sp>
        <p:nvSpPr>
          <p:cNvPr id="4" name="Espaço Reservado para Rodapé 3">
            <a:extLst>
              <a:ext uri="{FF2B5EF4-FFF2-40B4-BE49-F238E27FC236}">
                <a16:creationId xmlns:a16="http://schemas.microsoft.com/office/drawing/2014/main" id="{B69917A0-3934-B9FA-9679-9884CD607F76}"/>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4251089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AA7CC-C4F6-6D58-5758-817B8FF3751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8EF2B61-CF2F-08BA-5468-C420E3068E5C}"/>
              </a:ext>
            </a:extLst>
          </p:cNvPr>
          <p:cNvSpPr>
            <a:spLocks noGrp="1"/>
          </p:cNvSpPr>
          <p:nvPr>
            <p:ph type="title"/>
          </p:nvPr>
        </p:nvSpPr>
        <p:spPr>
          <a:xfrm>
            <a:off x="628650" y="57872"/>
            <a:ext cx="7886700" cy="493855"/>
          </a:xfrm>
          <a:solidFill>
            <a:schemeClr val="accent2">
              <a:lumMod val="20000"/>
              <a:lumOff val="80000"/>
            </a:schemeClr>
          </a:solidFill>
        </p:spPr>
        <p:txBody>
          <a:bodyPr vert="horz" lIns="91440" tIns="45720" rIns="91440" bIns="45720" rtlCol="0" anchor="ctr">
            <a:normAutofit fontScale="90000"/>
          </a:bodyPr>
          <a:lstStyle/>
          <a:p>
            <a:pPr algn="ctr"/>
            <a:r>
              <a:rPr lang="pt-BR" b="1" dirty="0"/>
              <a:t>Percepções Positivas – SWOT </a:t>
            </a:r>
          </a:p>
        </p:txBody>
      </p:sp>
      <p:sp>
        <p:nvSpPr>
          <p:cNvPr id="3" name="Espaço Reservado para Conteúdo 2">
            <a:extLst>
              <a:ext uri="{FF2B5EF4-FFF2-40B4-BE49-F238E27FC236}">
                <a16:creationId xmlns:a16="http://schemas.microsoft.com/office/drawing/2014/main" id="{93131E01-8456-4823-44BE-3896FE0AF46C}"/>
              </a:ext>
            </a:extLst>
          </p:cNvPr>
          <p:cNvSpPr>
            <a:spLocks noGrp="1"/>
          </p:cNvSpPr>
          <p:nvPr>
            <p:ph idx="1"/>
          </p:nvPr>
        </p:nvSpPr>
        <p:spPr>
          <a:xfrm>
            <a:off x="590309" y="487073"/>
            <a:ext cx="7886700" cy="6066127"/>
          </a:xfrm>
          <a:solidFill>
            <a:schemeClr val="bg1"/>
          </a:solidFill>
        </p:spPr>
        <p:txBody>
          <a:bodyPr>
            <a:normAutofit fontScale="25000" lnSpcReduction="20000"/>
          </a:bodyPr>
          <a:lstStyle/>
          <a:p>
            <a:pPr marL="358775" indent="-358775" algn="just" fontAlgn="b">
              <a:lnSpc>
                <a:spcPct val="120000"/>
              </a:lnSpc>
              <a:spcBef>
                <a:spcPts val="600"/>
              </a:spcBef>
              <a:buFont typeface="+mj-lt"/>
              <a:buAutoNum type="arabicParenR"/>
            </a:pPr>
            <a:r>
              <a:rPr lang="pt-BR" sz="6800" dirty="0">
                <a:solidFill>
                  <a:srgbClr val="000000"/>
                </a:solidFill>
                <a:highlight>
                  <a:srgbClr val="FFFF00"/>
                </a:highlight>
                <a:latin typeface="Arial" panose="020B0604020202020204" pitchFamily="34" charset="0"/>
              </a:rPr>
              <a:t>Funciona em Sistema Operacional Linux, Banco de Dados Freeware, Ambiente Web, Desenvolvido se adequando as necessidades da Instituição</a:t>
            </a:r>
            <a:r>
              <a:rPr lang="pt-BR" sz="6800" dirty="0">
                <a:solidFill>
                  <a:srgbClr val="000000"/>
                </a:solidFill>
                <a:latin typeface="Arial" panose="020B0604020202020204" pitchFamily="34" charset="0"/>
              </a:rPr>
              <a:t>;</a:t>
            </a:r>
          </a:p>
          <a:p>
            <a:pPr marL="358775" indent="-358775" algn="just" fontAlgn="b">
              <a:lnSpc>
                <a:spcPct val="120000"/>
              </a:lnSpc>
              <a:spcBef>
                <a:spcPts val="600"/>
              </a:spcBef>
              <a:buFont typeface="+mj-lt"/>
              <a:buAutoNum type="arabicParenR"/>
            </a:pPr>
            <a:r>
              <a:rPr lang="pt-BR" sz="6800" dirty="0">
                <a:solidFill>
                  <a:srgbClr val="000000"/>
                </a:solidFill>
                <a:highlight>
                  <a:srgbClr val="FFFF00"/>
                </a:highlight>
                <a:latin typeface="Arial" panose="020B0604020202020204" pitchFamily="34" charset="0"/>
              </a:rPr>
              <a:t>Prático de fácil entendimento e acesso;</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Aceitação de importação via arquivo (layout padrão) para lançamentos contábeis;</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Facil entendimento no manuseio;</a:t>
            </a:r>
          </a:p>
          <a:p>
            <a:pPr marL="358775" indent="-358775" algn="just" fontAlgn="b">
              <a:lnSpc>
                <a:spcPct val="120000"/>
              </a:lnSpc>
              <a:spcBef>
                <a:spcPts val="600"/>
              </a:spcBef>
              <a:buFont typeface="+mj-lt"/>
              <a:buAutoNum type="arabicParenR"/>
            </a:pPr>
            <a:r>
              <a:rPr lang="pt-BR" sz="6800" dirty="0">
                <a:solidFill>
                  <a:srgbClr val="000000"/>
                </a:solidFill>
                <a:highlight>
                  <a:srgbClr val="FFFF00"/>
                </a:highlight>
                <a:latin typeface="Arial" panose="020B0604020202020204" pitchFamily="34" charset="0"/>
              </a:rPr>
              <a:t>Sistema compatível com a infraestrutura de rede de dados do HRO;</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Relatórios podem ser personalizados;</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Sistema didático;</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Sistema de fácil entendimento;</a:t>
            </a:r>
          </a:p>
          <a:p>
            <a:pPr marL="358775" indent="-358775" algn="just" fontAlgn="b">
              <a:lnSpc>
                <a:spcPct val="120000"/>
              </a:lnSpc>
              <a:spcBef>
                <a:spcPts val="600"/>
              </a:spcBef>
              <a:buFont typeface="+mj-lt"/>
              <a:buAutoNum type="arabicParenR"/>
            </a:pPr>
            <a:r>
              <a:rPr lang="pt-BR" sz="6800" dirty="0">
                <a:solidFill>
                  <a:srgbClr val="000000"/>
                </a:solidFill>
                <a:highlight>
                  <a:srgbClr val="FFFF00"/>
                </a:highlight>
                <a:latin typeface="Arial" panose="020B0604020202020204" pitchFamily="34" charset="0"/>
              </a:rPr>
              <a:t>Facilidade na busca de prontuários, layout de fácil aprendizado e intuitivo;</a:t>
            </a:r>
          </a:p>
          <a:p>
            <a:pPr marL="358775" indent="-358775" algn="just" fontAlgn="b">
              <a:lnSpc>
                <a:spcPct val="120000"/>
              </a:lnSpc>
              <a:spcBef>
                <a:spcPts val="600"/>
              </a:spcBef>
              <a:buFont typeface="+mj-lt"/>
              <a:buAutoNum type="arabicParenR"/>
            </a:pPr>
            <a:r>
              <a:rPr lang="pt-BR" sz="6800" dirty="0">
                <a:solidFill>
                  <a:srgbClr val="000000"/>
                </a:solidFill>
                <a:highlight>
                  <a:srgbClr val="FFFF00"/>
                </a:highlight>
                <a:latin typeface="Arial" panose="020B0604020202020204" pitchFamily="34" charset="0"/>
              </a:rPr>
              <a:t>Atende as necessidades administrativas;</a:t>
            </a:r>
          </a:p>
          <a:p>
            <a:pPr marL="358775" marR="0"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Maior investimento. Integrar a área de qualidade/processos para oportunizar uma continuidade efetiva do ambiente operacional;</a:t>
            </a:r>
          </a:p>
          <a:p>
            <a:pPr marL="358775" marR="0"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Possibilidade de extrair relatórios em CSV onde não haja deslocamento de colunas nas páginas seguintes da primeira ou na última;</a:t>
            </a:r>
            <a:br>
              <a:rPr lang="pt-BR" sz="6800" dirty="0">
                <a:solidFill>
                  <a:srgbClr val="000000"/>
                </a:solidFill>
                <a:latin typeface="Arial" panose="020B0604020202020204" pitchFamily="34" charset="0"/>
              </a:rPr>
            </a:br>
            <a:r>
              <a:rPr lang="pt-BR" sz="6800" dirty="0">
                <a:solidFill>
                  <a:srgbClr val="000000"/>
                </a:solidFill>
                <a:latin typeface="Arial" panose="020B0604020202020204" pitchFamily="34" charset="0"/>
              </a:rPr>
              <a:t>- Possibilidade de importar cadastro de contas contábeis no plano de contas já cadastrados, via layout;</a:t>
            </a:r>
          </a:p>
          <a:p>
            <a:pPr marL="358775" marR="0"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Nada;</a:t>
            </a:r>
          </a:p>
          <a:p>
            <a:pPr marL="358775" indent="-358775" algn="just" fontAlgn="b">
              <a:lnSpc>
                <a:spcPct val="120000"/>
              </a:lnSpc>
              <a:spcBef>
                <a:spcPts val="600"/>
              </a:spcBef>
              <a:buFont typeface="+mj-lt"/>
              <a:buAutoNum type="arabicParenR"/>
            </a:pPr>
            <a:endParaRPr lang="pt-BR" dirty="0"/>
          </a:p>
        </p:txBody>
      </p:sp>
      <p:sp>
        <p:nvSpPr>
          <p:cNvPr id="4" name="Espaço Reservado para Rodapé 3">
            <a:extLst>
              <a:ext uri="{FF2B5EF4-FFF2-40B4-BE49-F238E27FC236}">
                <a16:creationId xmlns:a16="http://schemas.microsoft.com/office/drawing/2014/main" id="{339A6AB8-A55F-0377-A3E7-CC3F0D5A3D7E}"/>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422400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C19DB-D328-306A-A563-D21CC3AE6E7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6B33AB2-4A48-6B2B-B150-993EA5756A14}"/>
              </a:ext>
            </a:extLst>
          </p:cNvPr>
          <p:cNvSpPr>
            <a:spLocks noGrp="1"/>
          </p:cNvSpPr>
          <p:nvPr>
            <p:ph type="title"/>
          </p:nvPr>
        </p:nvSpPr>
        <p:spPr>
          <a:xfrm>
            <a:off x="349463" y="289376"/>
            <a:ext cx="8331550" cy="493855"/>
          </a:xfrm>
          <a:solidFill>
            <a:schemeClr val="accent2">
              <a:lumMod val="20000"/>
              <a:lumOff val="80000"/>
            </a:schemeClr>
          </a:solidFill>
        </p:spPr>
        <p:txBody>
          <a:bodyPr vert="horz" lIns="91440" tIns="45720" rIns="91440" bIns="45720" rtlCol="0" anchor="ctr">
            <a:normAutofit fontScale="90000"/>
          </a:bodyPr>
          <a:lstStyle/>
          <a:p>
            <a:pPr algn="ctr"/>
            <a:r>
              <a:rPr lang="pt-BR" b="1" dirty="0"/>
              <a:t>Percepções Positivas – SWOT </a:t>
            </a:r>
          </a:p>
        </p:txBody>
      </p:sp>
      <p:sp>
        <p:nvSpPr>
          <p:cNvPr id="3" name="Espaço Reservado para Conteúdo 2">
            <a:extLst>
              <a:ext uri="{FF2B5EF4-FFF2-40B4-BE49-F238E27FC236}">
                <a16:creationId xmlns:a16="http://schemas.microsoft.com/office/drawing/2014/main" id="{55B8245E-8BB5-EC0B-F865-1A6A97235B75}"/>
              </a:ext>
            </a:extLst>
          </p:cNvPr>
          <p:cNvSpPr>
            <a:spLocks noGrp="1"/>
          </p:cNvSpPr>
          <p:nvPr>
            <p:ph idx="1"/>
          </p:nvPr>
        </p:nvSpPr>
        <p:spPr>
          <a:xfrm>
            <a:off x="349462" y="1088957"/>
            <a:ext cx="8331551" cy="5149797"/>
          </a:xfrm>
          <a:solidFill>
            <a:schemeClr val="bg1"/>
          </a:solidFill>
        </p:spPr>
        <p:txBody>
          <a:bodyPr>
            <a:normAutofit/>
          </a:bodyPr>
          <a:lstStyle/>
          <a:p>
            <a:pPr marL="358775" marR="0" indent="-358775" algn="just" fontAlgn="b">
              <a:lnSpc>
                <a:spcPct val="100000"/>
              </a:lnSpc>
              <a:spcBef>
                <a:spcPts val="600"/>
              </a:spcBef>
              <a:buFont typeface="+mj-lt"/>
              <a:buAutoNum type="arabicParenR" startAt="14"/>
            </a:pPr>
            <a:r>
              <a:rPr lang="pt-BR" sz="1700" dirty="0">
                <a:solidFill>
                  <a:srgbClr val="000000"/>
                </a:solidFill>
                <a:highlight>
                  <a:srgbClr val="FFFF00"/>
                </a:highlight>
                <a:latin typeface="Arial" panose="020B0604020202020204" pitchFamily="34" charset="0"/>
              </a:rPr>
              <a:t>A empresa é da região. Pode incluir pessoal operacional dentro do HRO para acompanhamento e customização;</a:t>
            </a:r>
          </a:p>
          <a:p>
            <a:pPr marL="358775" marR="0" indent="-358775" algn="just" fontAlgn="b">
              <a:lnSpc>
                <a:spcPct val="100000"/>
              </a:lnSpc>
              <a:spcBef>
                <a:spcPts val="600"/>
              </a:spcBef>
              <a:buFont typeface="+mj-lt"/>
              <a:buAutoNum type="arabicParenR" startAt="14"/>
            </a:pPr>
            <a:r>
              <a:rPr lang="pt-BR" sz="1700" dirty="0">
                <a:solidFill>
                  <a:srgbClr val="000000"/>
                </a:solidFill>
                <a:latin typeface="Arial" panose="020B0604020202020204" pitchFamily="34" charset="0"/>
              </a:rPr>
              <a:t>Atende com ressalvas, </a:t>
            </a:r>
            <a:r>
              <a:rPr lang="pt-BR" sz="1700" dirty="0" err="1">
                <a:solidFill>
                  <a:srgbClr val="000000"/>
                </a:solidFill>
                <a:latin typeface="Arial" panose="020B0604020202020204" pitchFamily="34" charset="0"/>
              </a:rPr>
              <a:t>planexo</a:t>
            </a:r>
            <a:r>
              <a:rPr lang="pt-BR" sz="1700" dirty="0">
                <a:solidFill>
                  <a:srgbClr val="000000"/>
                </a:solidFill>
                <a:latin typeface="Arial" panose="020B0604020202020204" pitchFamily="34" charset="0"/>
              </a:rPr>
              <a:t>, </a:t>
            </a:r>
            <a:r>
              <a:rPr lang="pt-BR" sz="1700" dirty="0" err="1">
                <a:solidFill>
                  <a:srgbClr val="000000"/>
                </a:solidFill>
                <a:latin typeface="Arial" panose="020B0604020202020204" pitchFamily="34" charset="0"/>
              </a:rPr>
              <a:t>opuspac</a:t>
            </a:r>
            <a:r>
              <a:rPr lang="pt-BR" sz="1700" dirty="0">
                <a:solidFill>
                  <a:srgbClr val="000000"/>
                </a:solidFill>
                <a:latin typeface="Arial" panose="020B0604020202020204" pitchFamily="34" charset="0"/>
              </a:rPr>
              <a:t> e </a:t>
            </a:r>
            <a:r>
              <a:rPr lang="pt-BR" sz="1700" dirty="0" err="1">
                <a:solidFill>
                  <a:srgbClr val="000000"/>
                </a:solidFill>
                <a:latin typeface="Arial" panose="020B0604020202020204" pitchFamily="34" charset="0"/>
              </a:rPr>
              <a:t>noharm</a:t>
            </a:r>
            <a:r>
              <a:rPr lang="pt-BR" sz="1700" dirty="0">
                <a:solidFill>
                  <a:srgbClr val="000000"/>
                </a:solidFill>
                <a:latin typeface="Arial" panose="020B0604020202020204" pitchFamily="34" charset="0"/>
              </a:rPr>
              <a:t> em uso na farmácia, no último, os exames não integram;</a:t>
            </a:r>
          </a:p>
          <a:p>
            <a:pPr marL="358775" marR="0" indent="-358775" algn="just" fontAlgn="b">
              <a:lnSpc>
                <a:spcPct val="100000"/>
              </a:lnSpc>
              <a:spcBef>
                <a:spcPts val="600"/>
              </a:spcBef>
              <a:buFont typeface="+mj-lt"/>
              <a:buAutoNum type="arabicParenR" startAt="14"/>
            </a:pPr>
            <a:r>
              <a:rPr lang="pt-BR" sz="1700" dirty="0">
                <a:solidFill>
                  <a:srgbClr val="000000"/>
                </a:solidFill>
                <a:highlight>
                  <a:srgbClr val="FFFF00"/>
                </a:highlight>
                <a:latin typeface="Arial" panose="020B0604020202020204" pitchFamily="34" charset="0"/>
              </a:rPr>
              <a:t>A integração dos exames na </a:t>
            </a:r>
            <a:r>
              <a:rPr lang="pt-BR" sz="1700" dirty="0" err="1">
                <a:solidFill>
                  <a:srgbClr val="000000"/>
                </a:solidFill>
                <a:highlight>
                  <a:srgbClr val="FFFF00"/>
                </a:highlight>
                <a:latin typeface="Arial" panose="020B0604020202020204" pitchFamily="34" charset="0"/>
              </a:rPr>
              <a:t>noHarm</a:t>
            </a:r>
            <a:r>
              <a:rPr lang="pt-BR" sz="1700" dirty="0">
                <a:solidFill>
                  <a:srgbClr val="000000"/>
                </a:solidFill>
                <a:highlight>
                  <a:srgbClr val="FFFF00"/>
                </a:highlight>
                <a:latin typeface="Arial" panose="020B0604020202020204" pitchFamily="34" charset="0"/>
              </a:rPr>
              <a:t> que não aconteceu;</a:t>
            </a:r>
          </a:p>
          <a:p>
            <a:pPr marL="358775" marR="0" indent="-358775" algn="just" fontAlgn="b">
              <a:lnSpc>
                <a:spcPct val="100000"/>
              </a:lnSpc>
              <a:spcBef>
                <a:spcPts val="600"/>
              </a:spcBef>
              <a:buFont typeface="+mj-lt"/>
              <a:buAutoNum type="arabicParenR" startAt="14"/>
            </a:pPr>
            <a:r>
              <a:rPr lang="pt-BR" sz="1700" dirty="0">
                <a:solidFill>
                  <a:srgbClr val="000000"/>
                </a:solidFill>
                <a:latin typeface="Arial" panose="020B0604020202020204" pitchFamily="34" charset="0"/>
              </a:rPr>
              <a:t>Atende;</a:t>
            </a:r>
          </a:p>
          <a:p>
            <a:pPr marL="358775" marR="0" indent="-358775" algn="just" fontAlgn="b">
              <a:lnSpc>
                <a:spcPct val="100000"/>
              </a:lnSpc>
              <a:spcBef>
                <a:spcPts val="600"/>
              </a:spcBef>
              <a:buFont typeface="+mj-lt"/>
              <a:buAutoNum type="arabicParenR" startAt="14"/>
            </a:pPr>
            <a:r>
              <a:rPr lang="pt-BR" sz="1700" dirty="0">
                <a:solidFill>
                  <a:srgbClr val="000000"/>
                </a:solidFill>
                <a:highlight>
                  <a:srgbClr val="FFFF00"/>
                </a:highlight>
                <a:latin typeface="Arial" panose="020B0604020202020204" pitchFamily="34" charset="0"/>
              </a:rPr>
              <a:t>Interligação com sistema CADSUS, SISREG e SES LEITOS.</a:t>
            </a:r>
          </a:p>
        </p:txBody>
      </p:sp>
      <p:sp>
        <p:nvSpPr>
          <p:cNvPr id="4" name="Espaço Reservado para Rodapé 3">
            <a:extLst>
              <a:ext uri="{FF2B5EF4-FFF2-40B4-BE49-F238E27FC236}">
                <a16:creationId xmlns:a16="http://schemas.microsoft.com/office/drawing/2014/main" id="{E6141718-1627-B253-BBCC-47D247396C00}"/>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074965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4"/>
        <p:cNvGrpSpPr/>
        <p:nvPr/>
      </p:nvGrpSpPr>
      <p:grpSpPr>
        <a:xfrm>
          <a:off x="0" y="0"/>
          <a:ext cx="0" cy="0"/>
          <a:chOff x="0" y="0"/>
          <a:chExt cx="0" cy="0"/>
        </a:xfrm>
      </p:grpSpPr>
      <p:sp useBgFill="1">
        <p:nvSpPr>
          <p:cNvPr id="260" name="Rectangle 25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ight Triangle 26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Rectangle 26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Google Shape;255;p5"/>
          <p:cNvSpPr txBox="1"/>
          <p:nvPr/>
        </p:nvSpPr>
        <p:spPr>
          <a:xfrm>
            <a:off x="763929" y="812633"/>
            <a:ext cx="7616141" cy="2820009"/>
          </a:xfrm>
          <a:prstGeom prst="rect">
            <a:avLst/>
          </a:prstGeom>
          <a:solidFill>
            <a:schemeClr val="tx2">
              <a:lumMod val="10000"/>
              <a:lumOff val="90000"/>
            </a:schemeClr>
          </a:solidFill>
        </p:spPr>
        <p:txBody>
          <a:bodyPr vert="horz" lIns="91440" tIns="45720" rIns="91440" bIns="45720" rtlCol="0" anchor="ctr">
            <a:normAutofit fontScale="97500"/>
          </a:bodyPr>
          <a:lstStyle>
            <a:lvl1pPr algn="ctr" defTabSz="685800">
              <a:lnSpc>
                <a:spcPct val="90000"/>
              </a:lnSpc>
              <a:spcBef>
                <a:spcPct val="0"/>
              </a:spcBef>
              <a:buNone/>
              <a:defRPr sz="3300" b="1">
                <a:latin typeface="+mj-lt"/>
                <a:ea typeface="+mj-ea"/>
                <a:cs typeface="+mj-cs"/>
              </a:defRPr>
            </a:lvl1pPr>
          </a:lstStyle>
          <a:p>
            <a:r>
              <a:rPr lang="en-US" sz="4500" dirty="0" err="1"/>
              <a:t>Escolhas</a:t>
            </a:r>
            <a:r>
              <a:rPr lang="en-US" sz="4500"/>
              <a:t> para o </a:t>
            </a:r>
            <a:r>
              <a:rPr lang="en-US" sz="4500" dirty="0"/>
              <a:t>Investimento </a:t>
            </a:r>
            <a:r>
              <a:rPr lang="en-US" sz="4500" dirty="0" err="1"/>
              <a:t>em</a:t>
            </a:r>
            <a:r>
              <a:rPr lang="en-US" sz="4500" dirty="0"/>
              <a:t> Software:</a:t>
            </a:r>
          </a:p>
          <a:p>
            <a:endParaRPr lang="en-US" dirty="0"/>
          </a:p>
          <a:p>
            <a:pPr lvl="2"/>
            <a:r>
              <a:rPr lang="en-US" dirty="0"/>
              <a:t>1- </a:t>
            </a:r>
            <a:r>
              <a:rPr lang="en-US" dirty="0" err="1"/>
              <a:t>Aluguel</a:t>
            </a:r>
            <a:r>
              <a:rPr lang="en-US" dirty="0"/>
              <a:t>/Sistema </a:t>
            </a:r>
            <a:r>
              <a:rPr lang="en-US" dirty="0" err="1"/>
              <a:t>Fechado</a:t>
            </a:r>
            <a:r>
              <a:rPr lang="en-US" dirty="0"/>
              <a:t>;</a:t>
            </a:r>
          </a:p>
          <a:p>
            <a:pPr lvl="2"/>
            <a:r>
              <a:rPr lang="en-US" dirty="0"/>
              <a:t>2 - Open Source/Sistema Aberto /</a:t>
            </a:r>
            <a:r>
              <a:rPr lang="en-US" dirty="0" err="1"/>
              <a:t>transferência</a:t>
            </a:r>
            <a:r>
              <a:rPr lang="en-US" dirty="0"/>
              <a:t> de </a:t>
            </a:r>
            <a:r>
              <a:rPr lang="en-US" dirty="0" err="1"/>
              <a:t>tecnologia</a:t>
            </a:r>
            <a:r>
              <a:rPr lang="en-US" dirty="0"/>
              <a:t>.</a:t>
            </a:r>
          </a:p>
        </p:txBody>
      </p:sp>
      <p:sp>
        <p:nvSpPr>
          <p:cNvPr id="2" name="Espaço Reservado para Rodapé 1">
            <a:extLst>
              <a:ext uri="{FF2B5EF4-FFF2-40B4-BE49-F238E27FC236}">
                <a16:creationId xmlns:a16="http://schemas.microsoft.com/office/drawing/2014/main" id="{1D384C4A-0B3B-EFA1-E5DD-3B40F6F76877}"/>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pic>
        <p:nvPicPr>
          <p:cNvPr id="1026" name="Picture 2" descr="DevOps: the pillars to accelerate the SDLC | Mia-Platform">
            <a:extLst>
              <a:ext uri="{FF2B5EF4-FFF2-40B4-BE49-F238E27FC236}">
                <a16:creationId xmlns:a16="http://schemas.microsoft.com/office/drawing/2014/main" id="{C06C895C-E87C-C027-0D74-81AC61216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1449" y="3873349"/>
            <a:ext cx="3778551" cy="2125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642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4">
          <a:extLst>
            <a:ext uri="{FF2B5EF4-FFF2-40B4-BE49-F238E27FC236}">
              <a16:creationId xmlns:a16="http://schemas.microsoft.com/office/drawing/2014/main" id="{C88B5888-4C0D-896C-99F2-E40DA5ADB52E}"/>
            </a:ext>
          </a:extLst>
        </p:cNvPr>
        <p:cNvGrpSpPr/>
        <p:nvPr/>
      </p:nvGrpSpPr>
      <p:grpSpPr>
        <a:xfrm>
          <a:off x="0" y="0"/>
          <a:ext cx="0" cy="0"/>
          <a:chOff x="0" y="0"/>
          <a:chExt cx="0" cy="0"/>
        </a:xfrm>
      </p:grpSpPr>
      <p:sp>
        <p:nvSpPr>
          <p:cNvPr id="255" name="Google Shape;255;p5">
            <a:extLst>
              <a:ext uri="{FF2B5EF4-FFF2-40B4-BE49-F238E27FC236}">
                <a16:creationId xmlns:a16="http://schemas.microsoft.com/office/drawing/2014/main" id="{EABC29E3-6863-F39C-C292-0A05E1679947}"/>
              </a:ext>
            </a:extLst>
          </p:cNvPr>
          <p:cNvSpPr txBox="1"/>
          <p:nvPr/>
        </p:nvSpPr>
        <p:spPr>
          <a:xfrm>
            <a:off x="507562" y="415022"/>
            <a:ext cx="8576841" cy="561662"/>
          </a:xfrm>
          <a:prstGeom prst="rect">
            <a:avLst/>
          </a:prstGeom>
          <a:noFill/>
          <a:ln>
            <a:noFill/>
          </a:ln>
        </p:spPr>
        <p:txBody>
          <a:bodyPr spcFirstLastPara="1" wrap="square" lIns="68569" tIns="34275" rIns="68569" bIns="34275" anchor="t" anchorCtr="0">
            <a:spAutoFit/>
          </a:bodyPr>
          <a:lstStyle/>
          <a:p>
            <a:pPr>
              <a:buSzPts val="5400"/>
            </a:pPr>
            <a:r>
              <a:rPr lang="pt-BR" sz="3200" b="1" dirty="0">
                <a:solidFill>
                  <a:srgbClr val="0F4861"/>
                </a:solidFill>
              </a:rPr>
              <a:t>1 – Aluguel/Sistema Fechado</a:t>
            </a:r>
            <a:endParaRPr sz="800" b="1" dirty="0"/>
          </a:p>
        </p:txBody>
      </p:sp>
      <p:sp>
        <p:nvSpPr>
          <p:cNvPr id="3" name="CaixaDeTexto 2">
            <a:extLst>
              <a:ext uri="{FF2B5EF4-FFF2-40B4-BE49-F238E27FC236}">
                <a16:creationId xmlns:a16="http://schemas.microsoft.com/office/drawing/2014/main" id="{85A2068A-010D-D553-327D-7A6253A78BCE}"/>
              </a:ext>
            </a:extLst>
          </p:cNvPr>
          <p:cNvSpPr txBox="1"/>
          <p:nvPr/>
        </p:nvSpPr>
        <p:spPr>
          <a:xfrm>
            <a:off x="507562" y="1064366"/>
            <a:ext cx="8183302" cy="3262432"/>
          </a:xfrm>
          <a:prstGeom prst="rect">
            <a:avLst/>
          </a:prstGeom>
          <a:noFill/>
        </p:spPr>
        <p:txBody>
          <a:bodyPr wrap="square">
            <a:spAutoFit/>
          </a:bodyPr>
          <a:lstStyle/>
          <a:p>
            <a:pPr marL="87313" indent="-87313" algn="just"/>
            <a:r>
              <a:rPr lang="pt-BR" sz="2400" b="1" dirty="0">
                <a:solidFill>
                  <a:schemeClr val="accent1">
                    <a:lumMod val="75000"/>
                  </a:schemeClr>
                </a:solidFill>
              </a:rPr>
              <a:t>Sistemas Fechados (Proprietários): </a:t>
            </a:r>
            <a:r>
              <a:rPr lang="pt-BR" sz="2000" dirty="0"/>
              <a:t>O código-fonte tem dono e é inacessível ao usuário. São distribuídos e mantidos por empresas que colocam restrições ao uso, modificação e distribuição. Cobram o pagamento de licenças e possuem suporte técnico exclusivo.</a:t>
            </a:r>
          </a:p>
          <a:p>
            <a:endParaRPr lang="pt-BR" dirty="0"/>
          </a:p>
          <a:p>
            <a:r>
              <a:rPr lang="pt-BR" sz="2400" b="1" dirty="0">
                <a:solidFill>
                  <a:schemeClr val="accent1">
                    <a:lumMod val="75000"/>
                  </a:schemeClr>
                </a:solidFill>
              </a:rPr>
              <a:t>Características:</a:t>
            </a:r>
            <a:endParaRPr lang="pt-BR" sz="2000" b="1" dirty="0">
              <a:solidFill>
                <a:schemeClr val="accent1">
                  <a:lumMod val="75000"/>
                </a:schemeClr>
              </a:solidFill>
            </a:endParaRPr>
          </a:p>
          <a:p>
            <a:pPr lvl="1" algn="just">
              <a:buFont typeface="Arial" panose="020B0604020202020204" pitchFamily="34" charset="0"/>
              <a:buChar char="•"/>
            </a:pPr>
            <a:r>
              <a:rPr lang="pt-BR" sz="2000" dirty="0"/>
              <a:t>Customizações são limitadas (tickets controlam filas de atendimentos, custos e prazos).</a:t>
            </a:r>
          </a:p>
          <a:p>
            <a:pPr lvl="1" algn="just">
              <a:buFont typeface="Arial" panose="020B0604020202020204" pitchFamily="34" charset="0"/>
              <a:buChar char="•"/>
            </a:pPr>
            <a:r>
              <a:rPr lang="pt-BR" sz="2000" dirty="0"/>
              <a:t> Há maior controle sobre segurança e conformidade (em sistemas com alto padrão de mercado).</a:t>
            </a:r>
          </a:p>
        </p:txBody>
      </p:sp>
      <p:sp>
        <p:nvSpPr>
          <p:cNvPr id="2" name="Espaço Reservado para Rodapé 1">
            <a:extLst>
              <a:ext uri="{FF2B5EF4-FFF2-40B4-BE49-F238E27FC236}">
                <a16:creationId xmlns:a16="http://schemas.microsoft.com/office/drawing/2014/main" id="{E86ADB81-E475-5537-B44A-8F7DB6CE4446}"/>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3132522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4">
          <a:extLst>
            <a:ext uri="{FF2B5EF4-FFF2-40B4-BE49-F238E27FC236}">
              <a16:creationId xmlns:a16="http://schemas.microsoft.com/office/drawing/2014/main" id="{E2A96655-B62A-E96B-B830-38A1B8106E64}"/>
            </a:ext>
          </a:extLst>
        </p:cNvPr>
        <p:cNvGrpSpPr/>
        <p:nvPr/>
      </p:nvGrpSpPr>
      <p:grpSpPr>
        <a:xfrm>
          <a:off x="0" y="0"/>
          <a:ext cx="0" cy="0"/>
          <a:chOff x="0" y="0"/>
          <a:chExt cx="0" cy="0"/>
        </a:xfrm>
      </p:grpSpPr>
      <p:sp>
        <p:nvSpPr>
          <p:cNvPr id="3" name="CaixaDeTexto 2">
            <a:extLst>
              <a:ext uri="{FF2B5EF4-FFF2-40B4-BE49-F238E27FC236}">
                <a16:creationId xmlns:a16="http://schemas.microsoft.com/office/drawing/2014/main" id="{C1075D3E-10FC-7139-7AAD-B9C09A1F096F}"/>
              </a:ext>
            </a:extLst>
          </p:cNvPr>
          <p:cNvSpPr txBox="1"/>
          <p:nvPr/>
        </p:nvSpPr>
        <p:spPr>
          <a:xfrm>
            <a:off x="267319" y="469064"/>
            <a:ext cx="8339698" cy="5201424"/>
          </a:xfrm>
          <a:prstGeom prst="rect">
            <a:avLst/>
          </a:prstGeom>
          <a:noFill/>
        </p:spPr>
        <p:txBody>
          <a:bodyPr wrap="square">
            <a:spAutoFit/>
          </a:bodyPr>
          <a:lstStyle/>
          <a:p>
            <a:pPr marL="92075" indent="-514350" algn="just">
              <a:buFont typeface="+mj-lt"/>
              <a:buAutoNum type="arabicPeriod"/>
            </a:pPr>
            <a:r>
              <a:rPr lang="pt-BR" sz="3200" b="1" dirty="0">
                <a:solidFill>
                  <a:srgbClr val="0F4861"/>
                </a:solidFill>
              </a:rPr>
              <a:t>2 - Open </a:t>
            </a:r>
            <a:r>
              <a:rPr lang="pt-BR" sz="3200" b="1" dirty="0" err="1">
                <a:solidFill>
                  <a:srgbClr val="0F4861"/>
                </a:solidFill>
              </a:rPr>
              <a:t>Source</a:t>
            </a:r>
            <a:r>
              <a:rPr lang="pt-BR" sz="3200" b="1" dirty="0">
                <a:solidFill>
                  <a:srgbClr val="0F4861"/>
                </a:solidFill>
              </a:rPr>
              <a:t>/Sistema Aberto</a:t>
            </a:r>
          </a:p>
          <a:p>
            <a:pPr algn="just"/>
            <a:endParaRPr lang="pt-BR" sz="1400" b="1" dirty="0">
              <a:solidFill>
                <a:srgbClr val="0F4861"/>
              </a:solidFill>
            </a:endParaRPr>
          </a:p>
          <a:p>
            <a:pPr marL="174625" indent="-87313" algn="just"/>
            <a:r>
              <a:rPr lang="pt-BR" sz="2400" b="1" dirty="0">
                <a:solidFill>
                  <a:schemeClr val="accent1">
                    <a:lumMod val="75000"/>
                  </a:schemeClr>
                </a:solidFill>
              </a:rPr>
              <a:t>Transferência de tecnologia: </a:t>
            </a:r>
            <a:r>
              <a:rPr lang="pt-BR" dirty="0"/>
              <a:t>O </a:t>
            </a:r>
            <a:r>
              <a:rPr lang="pt-BR" b="1" dirty="0"/>
              <a:t>Código-fonte</a:t>
            </a:r>
            <a:r>
              <a:rPr lang="pt-BR" dirty="0"/>
              <a:t> é </a:t>
            </a:r>
            <a:r>
              <a:rPr lang="pt-BR" sz="1600" dirty="0"/>
              <a:t>acessível ao </a:t>
            </a:r>
            <a:r>
              <a:rPr lang="pt-BR" sz="1600" b="1" dirty="0"/>
              <a:t>usuário que fica dono do sistema</a:t>
            </a:r>
            <a:r>
              <a:rPr lang="pt-BR" sz="1600" dirty="0"/>
              <a:t>. Usa a </a:t>
            </a:r>
            <a:r>
              <a:rPr lang="pt-BR" sz="1600" b="1" dirty="0"/>
              <a:t>forma colaborativa</a:t>
            </a:r>
            <a:r>
              <a:rPr lang="pt-BR" sz="1600" dirty="0"/>
              <a:t>. As comunidades de desenvolvedores e/ou organizações promovem a filosofia do código aberto.</a:t>
            </a:r>
          </a:p>
          <a:p>
            <a:pPr marL="174625" indent="-87313" algn="just"/>
            <a:endParaRPr lang="pt-BR" sz="1400" b="1" dirty="0">
              <a:solidFill>
                <a:schemeClr val="accent1">
                  <a:lumMod val="75000"/>
                </a:schemeClr>
              </a:solidFill>
            </a:endParaRPr>
          </a:p>
          <a:p>
            <a:pPr marL="174625" indent="-87313" algn="just"/>
            <a:r>
              <a:rPr lang="pt-BR" sz="2400" b="1" dirty="0">
                <a:solidFill>
                  <a:schemeClr val="accent1">
                    <a:lumMod val="75000"/>
                  </a:schemeClr>
                </a:solidFill>
              </a:rPr>
              <a:t>Características:</a:t>
            </a:r>
          </a:p>
          <a:p>
            <a:pPr marL="174625" indent="-87313" algn="just">
              <a:buFont typeface="+mj-lt"/>
              <a:buAutoNum type="arabicPeriod"/>
            </a:pPr>
            <a:r>
              <a:rPr lang="pt-BR" sz="1600" b="1" dirty="0"/>
              <a:t>Código-fonte disponível:</a:t>
            </a:r>
            <a:r>
              <a:rPr lang="pt-BR" sz="1600" dirty="0"/>
              <a:t> Pode ser personalizado conforme as demandas dos processos</a:t>
            </a:r>
            <a:r>
              <a:rPr lang="pt-BR" sz="1600" b="1" dirty="0"/>
              <a:t>.</a:t>
            </a:r>
          </a:p>
          <a:p>
            <a:pPr marL="174625" indent="-87313" algn="just">
              <a:buFont typeface="+mj-lt"/>
              <a:buAutoNum type="arabicPeriod"/>
            </a:pPr>
            <a:r>
              <a:rPr lang="pt-BR" sz="1600" b="1" dirty="0"/>
              <a:t>Não há licenciamentos: </a:t>
            </a:r>
            <a:r>
              <a:rPr lang="pt-BR" sz="1600" dirty="0"/>
              <a:t>Não existem restrições ou pagamentos pelo código fonte e pelo uso do sistema. </a:t>
            </a:r>
          </a:p>
          <a:p>
            <a:pPr marL="174625" indent="-87313" algn="just">
              <a:buFont typeface="+mj-lt"/>
              <a:buAutoNum type="arabicPeriod"/>
            </a:pPr>
            <a:r>
              <a:rPr lang="pt-BR" sz="1600" b="1" dirty="0"/>
              <a:t>Colaboração e desenvolvimento comunitário:</a:t>
            </a:r>
            <a:r>
              <a:rPr lang="pt-BR" sz="1600" dirty="0"/>
              <a:t> Promove inovações rápidas e soluções robustas.</a:t>
            </a:r>
          </a:p>
          <a:p>
            <a:pPr marL="174625" indent="-87313" algn="just">
              <a:buFont typeface="+mj-lt"/>
              <a:buAutoNum type="arabicPeriod"/>
            </a:pPr>
            <a:r>
              <a:rPr lang="pt-BR" sz="1600" b="1" dirty="0"/>
              <a:t>Transparência e segurança:</a:t>
            </a:r>
            <a:r>
              <a:rPr lang="pt-BR" sz="1600" dirty="0"/>
              <a:t> Vulnerabilidades são identificadas e corrigidas e tem resposta rápida a ameaças de segurança.</a:t>
            </a:r>
          </a:p>
          <a:p>
            <a:pPr marL="174625" indent="-87313" algn="just">
              <a:buFont typeface="+mj-lt"/>
              <a:buAutoNum type="arabicPeriod"/>
            </a:pPr>
            <a:r>
              <a:rPr lang="pt-BR" sz="1600" b="1" dirty="0"/>
              <a:t>Baixo ou nenhum custo:</a:t>
            </a:r>
            <a:r>
              <a:rPr lang="pt-BR" sz="1600" dirty="0"/>
              <a:t> o uso é gratuito, mas o desenvolvimento é pagos em salários, ou contratos quando terceirizados. </a:t>
            </a:r>
          </a:p>
          <a:p>
            <a:pPr marL="174625" indent="-87313" algn="just">
              <a:buFont typeface="+mj-lt"/>
              <a:buAutoNum type="arabicPeriod"/>
            </a:pPr>
            <a:r>
              <a:rPr lang="pt-BR" sz="1600" b="1" dirty="0"/>
              <a:t>Integração e interoperabilidade:</a:t>
            </a:r>
            <a:r>
              <a:rPr lang="pt-BR" sz="1600" dirty="0"/>
              <a:t> São projetados para integrar com outros sistemas, com uso de padrões e Interfaces de Programas de Aplicação - APIs amplamente aceitas por outros sistemas.</a:t>
            </a:r>
          </a:p>
        </p:txBody>
      </p:sp>
    </p:spTree>
    <p:extLst>
      <p:ext uri="{BB962C8B-B14F-4D97-AF65-F5344CB8AC3E}">
        <p14:creationId xmlns:p14="http://schemas.microsoft.com/office/powerpoint/2010/main" val="1083887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4">
          <a:extLst>
            <a:ext uri="{FF2B5EF4-FFF2-40B4-BE49-F238E27FC236}">
              <a16:creationId xmlns:a16="http://schemas.microsoft.com/office/drawing/2014/main" id="{119A4397-8C09-A728-80D6-52E241E38631}"/>
            </a:ext>
          </a:extLst>
        </p:cNvPr>
        <p:cNvGrpSpPr/>
        <p:nvPr/>
      </p:nvGrpSpPr>
      <p:grpSpPr>
        <a:xfrm>
          <a:off x="0" y="0"/>
          <a:ext cx="0" cy="0"/>
          <a:chOff x="0" y="0"/>
          <a:chExt cx="0" cy="0"/>
        </a:xfrm>
      </p:grpSpPr>
      <p:sp useBgFill="1">
        <p:nvSpPr>
          <p:cNvPr id="260" name="Rectangle 25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ight Triangle 26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Rectangle 26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Espaço Reservado para Rodapé 1">
            <a:extLst>
              <a:ext uri="{FF2B5EF4-FFF2-40B4-BE49-F238E27FC236}">
                <a16:creationId xmlns:a16="http://schemas.microsoft.com/office/drawing/2014/main" id="{7054F43C-54F3-A2B1-ACF1-1052D3CC0838}"/>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sp>
        <p:nvSpPr>
          <p:cNvPr id="4" name="CaixaDeTexto 3">
            <a:extLst>
              <a:ext uri="{FF2B5EF4-FFF2-40B4-BE49-F238E27FC236}">
                <a16:creationId xmlns:a16="http://schemas.microsoft.com/office/drawing/2014/main" id="{EAF57B30-B734-E619-0C63-6A822C65784B}"/>
              </a:ext>
            </a:extLst>
          </p:cNvPr>
          <p:cNvSpPr txBox="1"/>
          <p:nvPr/>
        </p:nvSpPr>
        <p:spPr>
          <a:xfrm>
            <a:off x="1189021" y="2150959"/>
            <a:ext cx="6763407" cy="2369816"/>
          </a:xfrm>
          <a:prstGeom prst="rect">
            <a:avLst/>
          </a:prstGeom>
          <a:noFill/>
        </p:spPr>
        <p:txBody>
          <a:bodyPr wrap="square">
            <a:spAutoFit/>
          </a:bodyPr>
          <a:lstStyle/>
          <a:p>
            <a:pPr>
              <a:lnSpc>
                <a:spcPct val="90000"/>
              </a:lnSpc>
              <a:spcBef>
                <a:spcPct val="0"/>
              </a:spcBef>
              <a:spcAft>
                <a:spcPts val="600"/>
              </a:spcAft>
              <a:buSzPts val="5400"/>
            </a:pPr>
            <a:r>
              <a:rPr lang="en-US" sz="5100" b="1" dirty="0">
                <a:latin typeface="+mj-lt"/>
                <a:ea typeface="+mj-ea"/>
                <a:cs typeface="+mj-cs"/>
              </a:rPr>
              <a:t>Sistema </a:t>
            </a:r>
            <a:r>
              <a:rPr lang="en-US" sz="5100" b="1" dirty="0" err="1">
                <a:latin typeface="+mj-lt"/>
                <a:ea typeface="+mj-ea"/>
                <a:cs typeface="+mj-cs"/>
              </a:rPr>
              <a:t>Fechado</a:t>
            </a:r>
            <a:r>
              <a:rPr lang="en-US" sz="5100" b="1" dirty="0">
                <a:latin typeface="+mj-lt"/>
                <a:ea typeface="+mj-ea"/>
                <a:cs typeface="+mj-cs"/>
              </a:rPr>
              <a:t>/</a:t>
            </a:r>
          </a:p>
          <a:p>
            <a:pPr>
              <a:lnSpc>
                <a:spcPct val="90000"/>
              </a:lnSpc>
              <a:spcBef>
                <a:spcPct val="0"/>
              </a:spcBef>
              <a:spcAft>
                <a:spcPts val="600"/>
              </a:spcAft>
              <a:buSzPts val="5400"/>
            </a:pPr>
            <a:r>
              <a:rPr lang="en-US" sz="5100" b="1" dirty="0" err="1">
                <a:latin typeface="+mj-lt"/>
                <a:ea typeface="+mj-ea"/>
                <a:cs typeface="+mj-cs"/>
              </a:rPr>
              <a:t>Aluguel</a:t>
            </a:r>
            <a:endParaRPr lang="en-US" sz="5100" b="1" dirty="0">
              <a:latin typeface="+mj-lt"/>
              <a:ea typeface="+mj-ea"/>
              <a:cs typeface="+mj-cs"/>
            </a:endParaRPr>
          </a:p>
          <a:p>
            <a:pPr>
              <a:lnSpc>
                <a:spcPct val="90000"/>
              </a:lnSpc>
              <a:spcBef>
                <a:spcPct val="0"/>
              </a:spcBef>
              <a:spcAft>
                <a:spcPts val="600"/>
              </a:spcAft>
              <a:buSzPts val="5400"/>
            </a:pPr>
            <a:r>
              <a:rPr lang="en-US" sz="5100" b="1" dirty="0">
                <a:latin typeface="+mj-lt"/>
                <a:ea typeface="+mj-ea"/>
                <a:cs typeface="+mj-cs"/>
              </a:rPr>
              <a:t>Código </a:t>
            </a:r>
            <a:r>
              <a:rPr lang="en-US" sz="5100" b="1" dirty="0" err="1">
                <a:latin typeface="+mj-lt"/>
                <a:ea typeface="+mj-ea"/>
                <a:cs typeface="+mj-cs"/>
              </a:rPr>
              <a:t>Proprietário</a:t>
            </a:r>
            <a:endParaRPr lang="en-US" sz="5100" b="1" dirty="0">
              <a:latin typeface="+mj-lt"/>
              <a:ea typeface="+mj-ea"/>
              <a:cs typeface="+mj-cs"/>
            </a:endParaRPr>
          </a:p>
        </p:txBody>
      </p:sp>
    </p:spTree>
    <p:extLst>
      <p:ext uri="{BB962C8B-B14F-4D97-AF65-F5344CB8AC3E}">
        <p14:creationId xmlns:p14="http://schemas.microsoft.com/office/powerpoint/2010/main" val="3815114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g2207cedb8ab_0_6"/>
          <p:cNvSpPr txBox="1">
            <a:spLocks noGrp="1"/>
          </p:cNvSpPr>
          <p:nvPr>
            <p:ph type="title"/>
          </p:nvPr>
        </p:nvSpPr>
        <p:spPr>
          <a:xfrm>
            <a:off x="108263" y="874539"/>
            <a:ext cx="8631450" cy="513675"/>
          </a:xfrm>
          <a:prstGeom prst="rect">
            <a:avLst/>
          </a:prstGeom>
          <a:noFill/>
          <a:ln>
            <a:noFill/>
          </a:ln>
        </p:spPr>
        <p:txBody>
          <a:bodyPr spcFirstLastPara="1" vert="horz" wrap="square" lIns="68569" tIns="34275" rIns="68569" bIns="34275" rtlCol="0" anchor="ctr" anchorCtr="0">
            <a:normAutofit fontScale="90000"/>
          </a:bodyPr>
          <a:lstStyle/>
          <a:p>
            <a:pPr>
              <a:buSzPct val="45454"/>
            </a:pPr>
            <a:r>
              <a:rPr lang="pt-BR" b="1" dirty="0"/>
              <a:t>1 - </a:t>
            </a:r>
            <a:r>
              <a:rPr lang="pt-BR" b="1" dirty="0" err="1"/>
              <a:t>Tasy</a:t>
            </a:r>
            <a:endParaRPr b="1" dirty="0"/>
          </a:p>
        </p:txBody>
      </p:sp>
      <p:sp>
        <p:nvSpPr>
          <p:cNvPr id="271" name="Google Shape;271;g2207cedb8ab_0_6"/>
          <p:cNvSpPr txBox="1">
            <a:spLocks noGrp="1"/>
          </p:cNvSpPr>
          <p:nvPr>
            <p:ph idx="1"/>
          </p:nvPr>
        </p:nvSpPr>
        <p:spPr>
          <a:xfrm>
            <a:off x="324263" y="1300050"/>
            <a:ext cx="8631450" cy="4257900"/>
          </a:xfrm>
          <a:prstGeom prst="rect">
            <a:avLst/>
          </a:prstGeom>
          <a:noFill/>
          <a:ln>
            <a:noFill/>
          </a:ln>
        </p:spPr>
        <p:txBody>
          <a:bodyPr spcFirstLastPara="1" vert="horz" wrap="square" lIns="68569" tIns="34275" rIns="68569" bIns="34275" rtlCol="0" anchor="t" anchorCtr="0">
            <a:normAutofit/>
          </a:bodyPr>
          <a:lstStyle/>
          <a:p>
            <a:pPr marL="0" indent="0">
              <a:buNone/>
            </a:pPr>
            <a:r>
              <a:rPr lang="pt-BR" sz="900" dirty="0">
                <a:highlight>
                  <a:srgbClr val="FFFFFF"/>
                </a:highlight>
              </a:rPr>
              <a:t>O </a:t>
            </a:r>
            <a:r>
              <a:rPr lang="pt-BR" sz="900" dirty="0" err="1">
                <a:highlight>
                  <a:srgbClr val="FFFFFF"/>
                </a:highlight>
              </a:rPr>
              <a:t>Tasy</a:t>
            </a:r>
            <a:r>
              <a:rPr lang="pt-BR" sz="900" dirty="0">
                <a:highlight>
                  <a:srgbClr val="FFFFFF"/>
                </a:highlight>
              </a:rPr>
              <a:t> é um sistema Enterprise </a:t>
            </a:r>
            <a:r>
              <a:rPr lang="pt-BR" sz="900" dirty="0" err="1">
                <a:highlight>
                  <a:srgbClr val="FFFFFF"/>
                </a:highlight>
              </a:rPr>
              <a:t>Resource</a:t>
            </a:r>
            <a:r>
              <a:rPr lang="pt-BR" sz="900" dirty="0">
                <a:highlight>
                  <a:srgbClr val="FFFFFF"/>
                </a:highlight>
              </a:rPr>
              <a:t> Planning (ERP), de propriedade da empresa Holandesa Philips, focado no apoio a gestão de Instituições de Saúde, Hospitais, Clínicas, Laboratórios, Centros de Imagem e Operadoras de Saúde.</a:t>
            </a:r>
            <a:endParaRPr sz="900" dirty="0">
              <a:highlight>
                <a:srgbClr val="FFFFFF"/>
              </a:highlight>
            </a:endParaRPr>
          </a:p>
          <a:p>
            <a:pPr marL="0" indent="0">
              <a:buNone/>
            </a:pPr>
            <a:endParaRPr sz="900" dirty="0">
              <a:highlight>
                <a:srgbClr val="FFFFFF"/>
              </a:highlight>
            </a:endParaRPr>
          </a:p>
          <a:p>
            <a:pPr marL="0" indent="0">
              <a:buNone/>
            </a:pPr>
            <a:endParaRPr sz="900" dirty="0">
              <a:highlight>
                <a:srgbClr val="FFFFFF"/>
              </a:highlight>
            </a:endParaRPr>
          </a:p>
        </p:txBody>
      </p:sp>
      <p:pic>
        <p:nvPicPr>
          <p:cNvPr id="272" name="Google Shape;272;g2207cedb8ab_0_6"/>
          <p:cNvPicPr preferRelativeResize="0"/>
          <p:nvPr/>
        </p:nvPicPr>
        <p:blipFill rotWithShape="1">
          <a:blip r:embed="rId3">
            <a:alphaModFix/>
          </a:blip>
          <a:srcRect/>
          <a:stretch/>
        </p:blipFill>
        <p:spPr>
          <a:xfrm>
            <a:off x="324264" y="1732408"/>
            <a:ext cx="4321538" cy="2514788"/>
          </a:xfrm>
          <a:prstGeom prst="rect">
            <a:avLst/>
          </a:prstGeom>
          <a:noFill/>
          <a:ln>
            <a:noFill/>
          </a:ln>
        </p:spPr>
      </p:pic>
      <p:pic>
        <p:nvPicPr>
          <p:cNvPr id="273" name="Google Shape;273;g2207cedb8ab_0_6"/>
          <p:cNvPicPr preferRelativeResize="0"/>
          <p:nvPr/>
        </p:nvPicPr>
        <p:blipFill rotWithShape="1">
          <a:blip r:embed="rId4">
            <a:alphaModFix/>
          </a:blip>
          <a:srcRect/>
          <a:stretch/>
        </p:blipFill>
        <p:spPr>
          <a:xfrm>
            <a:off x="4776507" y="1780088"/>
            <a:ext cx="4203262" cy="2661450"/>
          </a:xfrm>
          <a:prstGeom prst="rect">
            <a:avLst/>
          </a:prstGeom>
          <a:noFill/>
          <a:ln>
            <a:noFill/>
          </a:ln>
        </p:spPr>
      </p:pic>
      <p:pic>
        <p:nvPicPr>
          <p:cNvPr id="274" name="Google Shape;274;g2207cedb8ab_0_6"/>
          <p:cNvPicPr preferRelativeResize="0"/>
          <p:nvPr/>
        </p:nvPicPr>
        <p:blipFill rotWithShape="1">
          <a:blip r:embed="rId5">
            <a:alphaModFix/>
          </a:blip>
          <a:srcRect/>
          <a:stretch/>
        </p:blipFill>
        <p:spPr>
          <a:xfrm>
            <a:off x="358256" y="4383262"/>
            <a:ext cx="4253550" cy="834338"/>
          </a:xfrm>
          <a:prstGeom prst="rect">
            <a:avLst/>
          </a:prstGeom>
          <a:noFill/>
          <a:ln>
            <a:noFill/>
          </a:ln>
        </p:spPr>
      </p:pic>
      <p:pic>
        <p:nvPicPr>
          <p:cNvPr id="275" name="Google Shape;275;g2207cedb8ab_0_6"/>
          <p:cNvPicPr preferRelativeResize="0"/>
          <p:nvPr/>
        </p:nvPicPr>
        <p:blipFill rotWithShape="1">
          <a:blip r:embed="rId6">
            <a:alphaModFix/>
          </a:blip>
          <a:srcRect/>
          <a:stretch/>
        </p:blipFill>
        <p:spPr>
          <a:xfrm>
            <a:off x="4820608" y="4757944"/>
            <a:ext cx="4159163" cy="899438"/>
          </a:xfrm>
          <a:prstGeom prst="rect">
            <a:avLst/>
          </a:prstGeom>
          <a:noFill/>
          <a:ln>
            <a:noFill/>
          </a:ln>
        </p:spPr>
      </p:pic>
      <p:sp>
        <p:nvSpPr>
          <p:cNvPr id="276" name="Google Shape;276;g2207cedb8ab_0_6"/>
          <p:cNvSpPr txBox="1"/>
          <p:nvPr/>
        </p:nvSpPr>
        <p:spPr>
          <a:xfrm>
            <a:off x="5117438" y="2917985"/>
            <a:ext cx="3622275" cy="224775"/>
          </a:xfrm>
          <a:prstGeom prst="rect">
            <a:avLst/>
          </a:prstGeom>
          <a:noFill/>
          <a:ln>
            <a:noFill/>
          </a:ln>
        </p:spPr>
        <p:txBody>
          <a:bodyPr spcFirstLastPara="1" wrap="square" lIns="68569" tIns="68569" rIns="68569" bIns="68569" anchor="t" anchorCtr="0">
            <a:noAutofit/>
          </a:bodyPr>
          <a:lstStyle/>
          <a:p>
            <a:pPr>
              <a:buSzPts val="1900"/>
            </a:pPr>
            <a:r>
              <a:rPr lang="pt-BR" sz="1425" b="1" dirty="0">
                <a:solidFill>
                  <a:srgbClr val="FF0000"/>
                </a:solidFill>
              </a:rPr>
              <a:t>Em 2 anos R$ 2.952.000,00  (Licença)</a:t>
            </a:r>
            <a:endParaRPr sz="1425" b="1" dirty="0">
              <a:solidFill>
                <a:srgbClr val="FF0000"/>
              </a:solidFill>
            </a:endParaRPr>
          </a:p>
        </p:txBody>
      </p:sp>
      <p:sp>
        <p:nvSpPr>
          <p:cNvPr id="277" name="Google Shape;277;g2207cedb8ab_0_6"/>
          <p:cNvSpPr txBox="1"/>
          <p:nvPr/>
        </p:nvSpPr>
        <p:spPr>
          <a:xfrm>
            <a:off x="5117438" y="4456007"/>
            <a:ext cx="3344850" cy="357768"/>
          </a:xfrm>
          <a:prstGeom prst="rect">
            <a:avLst/>
          </a:prstGeom>
          <a:noFill/>
          <a:ln>
            <a:noFill/>
          </a:ln>
        </p:spPr>
        <p:txBody>
          <a:bodyPr spcFirstLastPara="1" wrap="square" lIns="68569" tIns="68569" rIns="68569" bIns="68569" anchor="t" anchorCtr="0">
            <a:spAutoFit/>
          </a:bodyPr>
          <a:lstStyle/>
          <a:p>
            <a:pPr>
              <a:buSzPts val="1900"/>
            </a:pPr>
            <a:r>
              <a:rPr lang="pt-BR" sz="1425" b="1" dirty="0">
                <a:solidFill>
                  <a:srgbClr val="FF0000"/>
                </a:solidFill>
              </a:rPr>
              <a:t>Em 2 anos R$ 1.900.800,00  (Licença)</a:t>
            </a:r>
            <a:endParaRPr sz="1425" b="1" dirty="0">
              <a:solidFill>
                <a:srgbClr val="FF0000"/>
              </a:solidFill>
            </a:endParaRPr>
          </a:p>
        </p:txBody>
      </p:sp>
      <p:pic>
        <p:nvPicPr>
          <p:cNvPr id="278" name="Google Shape;278;g2207cedb8ab_0_6"/>
          <p:cNvPicPr preferRelativeResize="0"/>
          <p:nvPr/>
        </p:nvPicPr>
        <p:blipFill rotWithShape="1">
          <a:blip r:embed="rId7">
            <a:alphaModFix/>
          </a:blip>
          <a:srcRect/>
          <a:stretch/>
        </p:blipFill>
        <p:spPr>
          <a:xfrm>
            <a:off x="553763" y="5902144"/>
            <a:ext cx="8172450" cy="364331"/>
          </a:xfrm>
          <a:prstGeom prst="rect">
            <a:avLst/>
          </a:prstGeom>
          <a:noFill/>
          <a:ln>
            <a:noFill/>
          </a:ln>
        </p:spPr>
      </p:pic>
      <p:sp>
        <p:nvSpPr>
          <p:cNvPr id="2" name="Espaço Reservado para Rodapé 1">
            <a:extLst>
              <a:ext uri="{FF2B5EF4-FFF2-40B4-BE49-F238E27FC236}">
                <a16:creationId xmlns:a16="http://schemas.microsoft.com/office/drawing/2014/main" id="{86E5CDFE-3055-8E9B-6139-BDC8828D067E}"/>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3" name="Imagem 2" descr="Placa azul com letras brancas em fundo preto&#10;&#10;O conteúdo gerado por IA pode estar incorreto.">
            <a:extLst>
              <a:ext uri="{FF2B5EF4-FFF2-40B4-BE49-F238E27FC236}">
                <a16:creationId xmlns:a16="http://schemas.microsoft.com/office/drawing/2014/main" id="{74417E30-BDC9-39B3-9134-80C56F7B70FB}"/>
              </a:ext>
            </a:extLst>
          </p:cNvPr>
          <p:cNvPicPr>
            <a:picLocks noChangeAspect="1"/>
          </p:cNvPicPr>
          <p:nvPr/>
        </p:nvPicPr>
        <p:blipFill>
          <a:blip r:embed="rId8"/>
          <a:stretch>
            <a:fillRect/>
          </a:stretch>
        </p:blipFill>
        <p:spPr>
          <a:xfrm>
            <a:off x="7703921" y="681688"/>
            <a:ext cx="1251792" cy="687886"/>
          </a:xfrm>
          <a:prstGeom prst="rect">
            <a:avLst/>
          </a:prstGeom>
        </p:spPr>
      </p:pic>
    </p:spTree>
    <p:extLst>
      <p:ext uri="{BB962C8B-B14F-4D97-AF65-F5344CB8AC3E}">
        <p14:creationId xmlns:p14="http://schemas.microsoft.com/office/powerpoint/2010/main" val="2920220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ED2FD3DC-E66F-B40E-D329-5F7F09BEC05C}"/>
            </a:ext>
          </a:extLst>
        </p:cNvPr>
        <p:cNvGrpSpPr/>
        <p:nvPr/>
      </p:nvGrpSpPr>
      <p:grpSpPr>
        <a:xfrm>
          <a:off x="0" y="0"/>
          <a:ext cx="0" cy="0"/>
          <a:chOff x="0" y="0"/>
          <a:chExt cx="0" cy="0"/>
        </a:xfrm>
      </p:grpSpPr>
      <p:sp>
        <p:nvSpPr>
          <p:cNvPr id="270" name="Google Shape;270;g2207cedb8ab_0_6">
            <a:extLst>
              <a:ext uri="{FF2B5EF4-FFF2-40B4-BE49-F238E27FC236}">
                <a16:creationId xmlns:a16="http://schemas.microsoft.com/office/drawing/2014/main" id="{71220903-15BE-01F6-5519-DECD9AE03806}"/>
              </a:ext>
            </a:extLst>
          </p:cNvPr>
          <p:cNvSpPr txBox="1">
            <a:spLocks noGrp="1"/>
          </p:cNvSpPr>
          <p:nvPr>
            <p:ph type="title"/>
          </p:nvPr>
        </p:nvSpPr>
        <p:spPr>
          <a:xfrm>
            <a:off x="108263" y="874539"/>
            <a:ext cx="8631450" cy="336849"/>
          </a:xfrm>
          <a:prstGeom prst="rect">
            <a:avLst/>
          </a:prstGeom>
          <a:noFill/>
          <a:ln>
            <a:noFill/>
          </a:ln>
        </p:spPr>
        <p:txBody>
          <a:bodyPr spcFirstLastPara="1" vert="horz" wrap="square" lIns="68569" tIns="34275" rIns="68569" bIns="34275" rtlCol="0" anchor="ctr" anchorCtr="0">
            <a:normAutofit fontScale="90000"/>
          </a:bodyPr>
          <a:lstStyle/>
          <a:p>
            <a:pPr>
              <a:buSzPct val="45454"/>
            </a:pPr>
            <a:r>
              <a:rPr lang="pt-BR" b="1" dirty="0"/>
              <a:t>1 – </a:t>
            </a:r>
            <a:r>
              <a:rPr lang="pt-BR" b="1" dirty="0" err="1"/>
              <a:t>Tasy</a:t>
            </a:r>
            <a:r>
              <a:rPr lang="pt-BR" b="1" dirty="0"/>
              <a:t> (Proposta/GitHub)</a:t>
            </a:r>
            <a:endParaRPr b="1" dirty="0"/>
          </a:p>
        </p:txBody>
      </p:sp>
      <p:pic>
        <p:nvPicPr>
          <p:cNvPr id="278" name="Google Shape;278;g2207cedb8ab_0_6">
            <a:extLst>
              <a:ext uri="{FF2B5EF4-FFF2-40B4-BE49-F238E27FC236}">
                <a16:creationId xmlns:a16="http://schemas.microsoft.com/office/drawing/2014/main" id="{7C82D82E-5C4B-3130-A3CA-D23D1F2BFF7C}"/>
              </a:ext>
            </a:extLst>
          </p:cNvPr>
          <p:cNvPicPr preferRelativeResize="0"/>
          <p:nvPr/>
        </p:nvPicPr>
        <p:blipFill rotWithShape="1">
          <a:blip r:embed="rId3">
            <a:alphaModFix/>
          </a:blip>
          <a:srcRect/>
          <a:stretch/>
        </p:blipFill>
        <p:spPr>
          <a:xfrm>
            <a:off x="553763" y="5902144"/>
            <a:ext cx="8172450" cy="364331"/>
          </a:xfrm>
          <a:prstGeom prst="rect">
            <a:avLst/>
          </a:prstGeom>
          <a:noFill/>
          <a:ln>
            <a:noFill/>
          </a:ln>
        </p:spPr>
      </p:pic>
      <p:sp>
        <p:nvSpPr>
          <p:cNvPr id="2" name="Espaço Reservado para Rodapé 1">
            <a:extLst>
              <a:ext uri="{FF2B5EF4-FFF2-40B4-BE49-F238E27FC236}">
                <a16:creationId xmlns:a16="http://schemas.microsoft.com/office/drawing/2014/main" id="{1E56217D-37CB-3B2B-B174-4544661B2ECE}"/>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3" name="Imagem 2" descr="Placa azul com letras brancas em fundo preto&#10;&#10;O conteúdo gerado por IA pode estar incorreto.">
            <a:extLst>
              <a:ext uri="{FF2B5EF4-FFF2-40B4-BE49-F238E27FC236}">
                <a16:creationId xmlns:a16="http://schemas.microsoft.com/office/drawing/2014/main" id="{2ED8A184-87D2-1559-C9AE-A239D2C7771B}"/>
              </a:ext>
            </a:extLst>
          </p:cNvPr>
          <p:cNvPicPr>
            <a:picLocks noChangeAspect="1"/>
          </p:cNvPicPr>
          <p:nvPr/>
        </p:nvPicPr>
        <p:blipFill>
          <a:blip r:embed="rId4"/>
          <a:stretch>
            <a:fillRect/>
          </a:stretch>
        </p:blipFill>
        <p:spPr>
          <a:xfrm>
            <a:off x="7703921" y="681688"/>
            <a:ext cx="1251792" cy="687886"/>
          </a:xfrm>
          <a:prstGeom prst="rect">
            <a:avLst/>
          </a:prstGeom>
        </p:spPr>
      </p:pic>
      <p:pic>
        <p:nvPicPr>
          <p:cNvPr id="5" name="Imagem 4">
            <a:extLst>
              <a:ext uri="{FF2B5EF4-FFF2-40B4-BE49-F238E27FC236}">
                <a16:creationId xmlns:a16="http://schemas.microsoft.com/office/drawing/2014/main" id="{E3486B8E-6D0E-03FA-E26E-CFC8A41C91D2}"/>
              </a:ext>
            </a:extLst>
          </p:cNvPr>
          <p:cNvPicPr>
            <a:picLocks noChangeAspect="1"/>
          </p:cNvPicPr>
          <p:nvPr/>
        </p:nvPicPr>
        <p:blipFill>
          <a:blip r:embed="rId5"/>
          <a:stretch>
            <a:fillRect/>
          </a:stretch>
        </p:blipFill>
        <p:spPr>
          <a:xfrm>
            <a:off x="3553428" y="2998687"/>
            <a:ext cx="5402285" cy="2813581"/>
          </a:xfrm>
          <a:prstGeom prst="rect">
            <a:avLst/>
          </a:prstGeom>
        </p:spPr>
      </p:pic>
      <p:pic>
        <p:nvPicPr>
          <p:cNvPr id="6" name="Imagem 5">
            <a:extLst>
              <a:ext uri="{FF2B5EF4-FFF2-40B4-BE49-F238E27FC236}">
                <a16:creationId xmlns:a16="http://schemas.microsoft.com/office/drawing/2014/main" id="{A47C2A8F-2BF4-0FE5-1EF6-ED02093855C6}"/>
              </a:ext>
            </a:extLst>
          </p:cNvPr>
          <p:cNvPicPr>
            <a:picLocks noChangeAspect="1"/>
          </p:cNvPicPr>
          <p:nvPr/>
        </p:nvPicPr>
        <p:blipFill>
          <a:blip r:embed="rId6"/>
          <a:stretch>
            <a:fillRect/>
          </a:stretch>
        </p:blipFill>
        <p:spPr>
          <a:xfrm>
            <a:off x="188287" y="1404239"/>
            <a:ext cx="3215349" cy="2693199"/>
          </a:xfrm>
          <a:prstGeom prst="rect">
            <a:avLst/>
          </a:prstGeom>
        </p:spPr>
      </p:pic>
      <p:pic>
        <p:nvPicPr>
          <p:cNvPr id="9" name="Imagem 8">
            <a:extLst>
              <a:ext uri="{FF2B5EF4-FFF2-40B4-BE49-F238E27FC236}">
                <a16:creationId xmlns:a16="http://schemas.microsoft.com/office/drawing/2014/main" id="{80148E4B-8A49-A79D-74A0-BB8D5ED39AE0}"/>
              </a:ext>
            </a:extLst>
          </p:cNvPr>
          <p:cNvPicPr>
            <a:picLocks noChangeAspect="1"/>
          </p:cNvPicPr>
          <p:nvPr/>
        </p:nvPicPr>
        <p:blipFill>
          <a:blip r:embed="rId7"/>
          <a:stretch>
            <a:fillRect/>
          </a:stretch>
        </p:blipFill>
        <p:spPr>
          <a:xfrm>
            <a:off x="3553428" y="1434250"/>
            <a:ext cx="3532023" cy="1341575"/>
          </a:xfrm>
          <a:prstGeom prst="rect">
            <a:avLst/>
          </a:prstGeom>
        </p:spPr>
      </p:pic>
      <p:sp>
        <p:nvSpPr>
          <p:cNvPr id="8" name="Elipse 7">
            <a:extLst>
              <a:ext uri="{FF2B5EF4-FFF2-40B4-BE49-F238E27FC236}">
                <a16:creationId xmlns:a16="http://schemas.microsoft.com/office/drawing/2014/main" id="{AC154677-4AEC-0A3A-6D2E-AD60B9A39A29}"/>
              </a:ext>
            </a:extLst>
          </p:cNvPr>
          <p:cNvSpPr/>
          <p:nvPr/>
        </p:nvSpPr>
        <p:spPr>
          <a:xfrm>
            <a:off x="5833641" y="1592436"/>
            <a:ext cx="1713054" cy="340735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Elipse 9">
            <a:extLst>
              <a:ext uri="{FF2B5EF4-FFF2-40B4-BE49-F238E27FC236}">
                <a16:creationId xmlns:a16="http://schemas.microsoft.com/office/drawing/2014/main" id="{E2C3DAFA-FC92-4968-9A40-1B94939C8B28}"/>
              </a:ext>
            </a:extLst>
          </p:cNvPr>
          <p:cNvSpPr/>
          <p:nvPr/>
        </p:nvSpPr>
        <p:spPr>
          <a:xfrm>
            <a:off x="2093059" y="1168994"/>
            <a:ext cx="1418577" cy="238777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eta: para a Direita 12">
            <a:extLst>
              <a:ext uri="{FF2B5EF4-FFF2-40B4-BE49-F238E27FC236}">
                <a16:creationId xmlns:a16="http://schemas.microsoft.com/office/drawing/2014/main" id="{7017AC99-DCF8-625F-D9A7-1A021BB48DC3}"/>
              </a:ext>
            </a:extLst>
          </p:cNvPr>
          <p:cNvSpPr/>
          <p:nvPr/>
        </p:nvSpPr>
        <p:spPr>
          <a:xfrm rot="10639291">
            <a:off x="6689399" y="3469018"/>
            <a:ext cx="1714925" cy="94555"/>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Seta: para a Direita 13">
            <a:extLst>
              <a:ext uri="{FF2B5EF4-FFF2-40B4-BE49-F238E27FC236}">
                <a16:creationId xmlns:a16="http://schemas.microsoft.com/office/drawing/2014/main" id="{050FAA47-F9E9-117C-A591-10A67ECADE9D}"/>
              </a:ext>
            </a:extLst>
          </p:cNvPr>
          <p:cNvSpPr/>
          <p:nvPr/>
        </p:nvSpPr>
        <p:spPr>
          <a:xfrm rot="10639291">
            <a:off x="6689400" y="3937363"/>
            <a:ext cx="1714925" cy="94555"/>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514751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Triangle 20">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5930D16-6817-09ED-42C9-AD543FE271DB}"/>
              </a:ext>
            </a:extLst>
          </p:cNvPr>
          <p:cNvSpPr>
            <a:spLocks noGrp="1"/>
          </p:cNvSpPr>
          <p:nvPr>
            <p:ph type="title"/>
          </p:nvPr>
        </p:nvSpPr>
        <p:spPr>
          <a:xfrm>
            <a:off x="3941445" y="1188637"/>
            <a:ext cx="4389533" cy="1597228"/>
          </a:xfrm>
        </p:spPr>
        <p:txBody>
          <a:bodyPr>
            <a:normAutofit/>
          </a:bodyPr>
          <a:lstStyle/>
          <a:p>
            <a:r>
              <a:rPr lang="pt-BR" sz="3600" b="1">
                <a:latin typeface="wfont_2e4939_6f7a5545f5df428c83b5d6af186eca87"/>
              </a:rPr>
              <a:t>Vice-presidência de Apoio e Infraestrutura</a:t>
            </a:r>
            <a:endParaRPr lang="pt-BR" sz="3600" b="1"/>
          </a:p>
        </p:txBody>
      </p:sp>
      <p:sp>
        <p:nvSpPr>
          <p:cNvPr id="4" name="Espaço Reservado para Rodapé 3">
            <a:extLst>
              <a:ext uri="{FF2B5EF4-FFF2-40B4-BE49-F238E27FC236}">
                <a16:creationId xmlns:a16="http://schemas.microsoft.com/office/drawing/2014/main" id="{69107A0B-A525-B186-70D5-F0CEA3DDC630}"/>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pic>
        <p:nvPicPr>
          <p:cNvPr id="5" name="Imagem 4" descr="Placa azul com letras brancas em fundo preto&#10;&#10;O conteúdo gerado por IA pode estar incorreto.">
            <a:extLst>
              <a:ext uri="{FF2B5EF4-FFF2-40B4-BE49-F238E27FC236}">
                <a16:creationId xmlns:a16="http://schemas.microsoft.com/office/drawing/2014/main" id="{36995072-0722-B22C-9C5D-70528312AFC2}"/>
              </a:ext>
            </a:extLst>
          </p:cNvPr>
          <p:cNvPicPr>
            <a:picLocks noChangeAspect="1"/>
          </p:cNvPicPr>
          <p:nvPr/>
        </p:nvPicPr>
        <p:blipFill>
          <a:blip r:embed="rId2"/>
          <a:stretch>
            <a:fillRect/>
          </a:stretch>
        </p:blipFill>
        <p:spPr>
          <a:xfrm>
            <a:off x="842517" y="2739331"/>
            <a:ext cx="2650489" cy="1456499"/>
          </a:xfrm>
          <a:prstGeom prst="rect">
            <a:avLst/>
          </a:prstGeom>
        </p:spPr>
      </p:pic>
      <p:sp>
        <p:nvSpPr>
          <p:cNvPr id="3" name="Espaço Reservado para Conteúdo 2">
            <a:extLst>
              <a:ext uri="{FF2B5EF4-FFF2-40B4-BE49-F238E27FC236}">
                <a16:creationId xmlns:a16="http://schemas.microsoft.com/office/drawing/2014/main" id="{3C36773A-070B-65AB-FBB7-23F92196CDDE}"/>
              </a:ext>
            </a:extLst>
          </p:cNvPr>
          <p:cNvSpPr>
            <a:spLocks noGrp="1"/>
          </p:cNvSpPr>
          <p:nvPr>
            <p:ph idx="1"/>
          </p:nvPr>
        </p:nvSpPr>
        <p:spPr>
          <a:xfrm>
            <a:off x="3941445" y="2998278"/>
            <a:ext cx="3321177" cy="2728198"/>
          </a:xfrm>
        </p:spPr>
        <p:txBody>
          <a:bodyPr anchor="t">
            <a:normAutofit/>
          </a:bodyPr>
          <a:lstStyle/>
          <a:p>
            <a:pPr>
              <a:spcBef>
                <a:spcPts val="0"/>
              </a:spcBef>
              <a:spcAft>
                <a:spcPts val="600"/>
              </a:spcAft>
            </a:pPr>
            <a:r>
              <a:rPr lang="pt-BR" sz="1700" dirty="0">
                <a:latin typeface="wfont_2e4939_6f7a5545f5df428c83b5d6af186eca87"/>
              </a:rPr>
              <a:t>Vice-presidente: </a:t>
            </a:r>
            <a:r>
              <a:rPr lang="pt-BR" sz="1700" b="1" dirty="0">
                <a:latin typeface="wfont_2e4939_810417c1ed7845d798a58c19c12c0f7e"/>
              </a:rPr>
              <a:t>Mauro </a:t>
            </a:r>
            <a:r>
              <a:rPr lang="pt-BR" sz="1700" b="1">
                <a:latin typeface="wfont_2e4939_810417c1ed7845d798a58c19c12c0f7e"/>
              </a:rPr>
              <a:t>Concatto</a:t>
            </a:r>
            <a:endParaRPr lang="pt-BR" sz="1700" b="1" dirty="0">
              <a:latin typeface="wfont_2e4939_6f7a5545f5df428c83b5d6af186eca87"/>
            </a:endParaRPr>
          </a:p>
          <a:p>
            <a:pPr>
              <a:spcBef>
                <a:spcPts val="0"/>
              </a:spcBef>
              <a:spcAft>
                <a:spcPts val="600"/>
              </a:spcAft>
            </a:pPr>
            <a:r>
              <a:rPr lang="pt-BR" sz="1700" dirty="0"/>
              <a:t>Como adjunto (para este projeto): </a:t>
            </a:r>
            <a:r>
              <a:rPr lang="pt-BR" sz="1700" b="1" dirty="0"/>
              <a:t>Radamés Pereira (autor)</a:t>
            </a:r>
          </a:p>
        </p:txBody>
      </p:sp>
    </p:spTree>
    <p:extLst>
      <p:ext uri="{BB962C8B-B14F-4D97-AF65-F5344CB8AC3E}">
        <p14:creationId xmlns:p14="http://schemas.microsoft.com/office/powerpoint/2010/main" val="1893570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2A86CF0A-9645-8F7E-F21E-1CD98A57E7E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E32FC343-D7A5-D961-3858-4E35F5955031}"/>
              </a:ext>
            </a:extLst>
          </p:cNvPr>
          <p:cNvSpPr>
            <a:spLocks noGrp="1"/>
          </p:cNvSpPr>
          <p:nvPr>
            <p:ph type="title"/>
          </p:nvPr>
        </p:nvSpPr>
        <p:spPr>
          <a:xfrm>
            <a:off x="353030" y="307343"/>
            <a:ext cx="8437943" cy="412026"/>
          </a:xfrm>
        </p:spPr>
        <p:txBody>
          <a:bodyPr anchor="ctr">
            <a:noAutofit/>
          </a:bodyPr>
          <a:lstStyle/>
          <a:p>
            <a:pPr algn="ctr"/>
            <a:r>
              <a:rPr lang="pt-BR" sz="3200" b="1" dirty="0"/>
              <a:t>Software: Valores, Parcelamentos e Prazos</a:t>
            </a:r>
          </a:p>
        </p:txBody>
      </p:sp>
      <p:graphicFrame>
        <p:nvGraphicFramePr>
          <p:cNvPr id="7" name="Tabela 6">
            <a:extLst>
              <a:ext uri="{FF2B5EF4-FFF2-40B4-BE49-F238E27FC236}">
                <a16:creationId xmlns:a16="http://schemas.microsoft.com/office/drawing/2014/main" id="{18B32036-9EE4-5A49-4F88-5AC58CA9AF6E}"/>
              </a:ext>
            </a:extLst>
          </p:cNvPr>
          <p:cNvGraphicFramePr>
            <a:graphicFrameLocks noGrp="1"/>
          </p:cNvGraphicFramePr>
          <p:nvPr>
            <p:extLst>
              <p:ext uri="{D42A27DB-BD31-4B8C-83A1-F6EECF244321}">
                <p14:modId xmlns:p14="http://schemas.microsoft.com/office/powerpoint/2010/main" val="722798709"/>
              </p:ext>
            </p:extLst>
          </p:nvPr>
        </p:nvGraphicFramePr>
        <p:xfrm>
          <a:off x="358815" y="888797"/>
          <a:ext cx="6886936" cy="5494889"/>
        </p:xfrm>
        <a:graphic>
          <a:graphicData uri="http://schemas.openxmlformats.org/drawingml/2006/table">
            <a:tbl>
              <a:tblPr firstRow="1" bandRow="1">
                <a:tableStyleId>{5C22544A-7EE6-4342-B048-85BDC9FD1C3A}</a:tableStyleId>
              </a:tblPr>
              <a:tblGrid>
                <a:gridCol w="3642223">
                  <a:extLst>
                    <a:ext uri="{9D8B030D-6E8A-4147-A177-3AD203B41FA5}">
                      <a16:colId xmlns:a16="http://schemas.microsoft.com/office/drawing/2014/main" val="2135881087"/>
                    </a:ext>
                  </a:extLst>
                </a:gridCol>
                <a:gridCol w="3244713">
                  <a:extLst>
                    <a:ext uri="{9D8B030D-6E8A-4147-A177-3AD203B41FA5}">
                      <a16:colId xmlns:a16="http://schemas.microsoft.com/office/drawing/2014/main" val="2530009532"/>
                    </a:ext>
                  </a:extLst>
                </a:gridCol>
              </a:tblGrid>
              <a:tr h="529993">
                <a:tc>
                  <a:txBody>
                    <a:bodyPr/>
                    <a:lstStyle/>
                    <a:p>
                      <a:endParaRPr lang="pt-BR" sz="1400" dirty="0"/>
                    </a:p>
                  </a:txBody>
                  <a:tcPr/>
                </a:tc>
                <a:tc>
                  <a:txBody>
                    <a:bodyPr/>
                    <a:lstStyle/>
                    <a:p>
                      <a:pPr algn="ctr"/>
                      <a:endParaRPr lang="pt-BR" sz="1400" b="1" dirty="0"/>
                    </a:p>
                    <a:p>
                      <a:pPr algn="ctr"/>
                      <a:r>
                        <a:rPr lang="pt-BR" sz="1400" b="1" dirty="0"/>
                        <a:t>TASY</a:t>
                      </a:r>
                      <a:endParaRPr lang="pt-BR" sz="1400" dirty="0"/>
                    </a:p>
                  </a:txBody>
                  <a:tcPr/>
                </a:tc>
                <a:extLst>
                  <a:ext uri="{0D108BD9-81ED-4DB2-BD59-A6C34878D82A}">
                    <a16:rowId xmlns:a16="http://schemas.microsoft.com/office/drawing/2014/main" val="3355674634"/>
                  </a:ext>
                </a:extLst>
              </a:tr>
              <a:tr h="311761">
                <a:tc>
                  <a:txBody>
                    <a:bodyPr/>
                    <a:lstStyle/>
                    <a:p>
                      <a:r>
                        <a:rPr lang="pt-BR" sz="1400" b="1" dirty="0"/>
                        <a:t>Descrição</a:t>
                      </a:r>
                    </a:p>
                  </a:txBody>
                  <a:tcPr/>
                </a:tc>
                <a:tc>
                  <a:txBody>
                    <a:bodyPr/>
                    <a:lstStyle/>
                    <a:p>
                      <a:r>
                        <a:rPr lang="pt-BR" sz="1400" b="1" dirty="0"/>
                        <a:t>Valor</a:t>
                      </a:r>
                    </a:p>
                  </a:txBody>
                  <a:tcPr/>
                </a:tc>
                <a:extLst>
                  <a:ext uri="{0D108BD9-81ED-4DB2-BD59-A6C34878D82A}">
                    <a16:rowId xmlns:a16="http://schemas.microsoft.com/office/drawing/2014/main" val="4117667526"/>
                  </a:ext>
                </a:extLst>
              </a:tr>
              <a:tr h="1309394">
                <a:tc>
                  <a:txBody>
                    <a:bodyPr/>
                    <a:lstStyle/>
                    <a:p>
                      <a:pPr algn="r"/>
                      <a:r>
                        <a:rPr lang="pt-BR" sz="1600" b="1" kern="1200" dirty="0">
                          <a:solidFill>
                            <a:schemeClr val="tx1"/>
                          </a:solidFill>
                          <a:latin typeface="+mn-lt"/>
                          <a:ea typeface="+mn-ea"/>
                          <a:cs typeface="+mn-cs"/>
                        </a:rPr>
                        <a:t>Tempo de Implantação e valor:</a:t>
                      </a:r>
                      <a:endParaRPr lang="pt-BR" sz="16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22,5 meses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 ano, 10 meses e 15 dias)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e 4,5 meses (4 meses e 15 dias - gerenciamento/paralelo).</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R$ 1.917.735,40</a:t>
                      </a:r>
                    </a:p>
                  </a:txBody>
                  <a:tcPr/>
                </a:tc>
                <a:extLst>
                  <a:ext uri="{0D108BD9-81ED-4DB2-BD59-A6C34878D82A}">
                    <a16:rowId xmlns:a16="http://schemas.microsoft.com/office/drawing/2014/main" val="1052471548"/>
                  </a:ext>
                </a:extLst>
              </a:tr>
              <a:tr h="366502">
                <a:tc>
                  <a:txBody>
                    <a:bodyPr/>
                    <a:lstStyle/>
                    <a:p>
                      <a:pPr marL="0" algn="r" defTabSz="685800" rtl="0" eaLnBrk="1" latinLnBrk="0" hangingPunct="1"/>
                      <a:r>
                        <a:rPr lang="pt-BR" sz="1600" b="1" kern="1200" dirty="0">
                          <a:solidFill>
                            <a:schemeClr val="tx1"/>
                          </a:solidFill>
                          <a:latin typeface="+mn-lt"/>
                          <a:ea typeface="+mn-ea"/>
                          <a:cs typeface="+mn-cs"/>
                        </a:rPr>
                        <a:t>Mensalidade da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A combinar.</a:t>
                      </a:r>
                    </a:p>
                  </a:txBody>
                  <a:tcPr anchor="b"/>
                </a:tc>
                <a:extLst>
                  <a:ext uri="{0D108BD9-81ED-4DB2-BD59-A6C34878D82A}">
                    <a16:rowId xmlns:a16="http://schemas.microsoft.com/office/drawing/2014/main" val="1470867125"/>
                  </a:ext>
                </a:extLst>
              </a:tr>
              <a:tr h="88851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acumulado de  implantação, mais licenças:</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1.917.735,40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200" b="0" kern="1200" dirty="0">
                          <a:solidFill>
                            <a:schemeClr val="tx1"/>
                          </a:solidFill>
                          <a:latin typeface="+mn-lt"/>
                          <a:ea typeface="+mn-ea"/>
                          <a:cs typeface="+mn-cs"/>
                        </a:rPr>
                        <a:t>R$ 1.917.735,40 + </a:t>
                      </a:r>
                      <a:r>
                        <a:rPr lang="pt-BR" sz="1200" b="0" kern="1200" dirty="0">
                          <a:solidFill>
                            <a:srgbClr val="FF0000"/>
                          </a:solidFill>
                          <a:latin typeface="+mn-lt"/>
                          <a:ea typeface="+mn-ea"/>
                          <a:cs typeface="+mn-cs"/>
                        </a:rPr>
                        <a:t>R$ 1.521.180,00 (licença C.D.U)</a:t>
                      </a:r>
                      <a:r>
                        <a:rPr lang="pt-BR" sz="1300" b="0" kern="1200" dirty="0">
                          <a:solidFill>
                            <a:schemeClr val="tx1"/>
                          </a:solidFill>
                          <a:latin typeface="+mn-lt"/>
                          <a:ea typeface="+mn-ea"/>
                          <a:cs typeface="+mn-cs"/>
                        </a:rPr>
                        <a:t>=                        </a:t>
                      </a:r>
                      <a:r>
                        <a:rPr lang="pt-BR" sz="1300" b="1" kern="1200" dirty="0">
                          <a:solidFill>
                            <a:schemeClr val="tx1"/>
                          </a:solidFill>
                          <a:latin typeface="+mn-lt"/>
                          <a:ea typeface="+mn-ea"/>
                          <a:cs typeface="+mn-cs"/>
                        </a:rPr>
                        <a:t>R$ 3.438.915,40 (C.D.U)</a:t>
                      </a:r>
                    </a:p>
                  </a:txBody>
                  <a:tcPr/>
                </a:tc>
                <a:extLst>
                  <a:ext uri="{0D108BD9-81ED-4DB2-BD59-A6C34878D82A}">
                    <a16:rowId xmlns:a16="http://schemas.microsoft.com/office/drawing/2014/main" val="3753639003"/>
                  </a:ext>
                </a:extLst>
              </a:tr>
              <a:tr h="70146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da manutenção mês: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R$ 123.000,00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R$ 79.200,00 (C.D.U)</a:t>
                      </a:r>
                    </a:p>
                  </a:txBody>
                  <a:tcPr/>
                </a:tc>
                <a:extLst>
                  <a:ext uri="{0D108BD9-81ED-4DB2-BD59-A6C34878D82A}">
                    <a16:rowId xmlns:a16="http://schemas.microsoft.com/office/drawing/2014/main" val="2304447189"/>
                  </a:ext>
                </a:extLst>
              </a:tr>
              <a:tr h="70146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total da manutenção a cada ano: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R$ 1.476.000 ,00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R$ 950.400,00 (C.D.U)</a:t>
                      </a:r>
                    </a:p>
                  </a:txBody>
                  <a:tcPr/>
                </a:tc>
                <a:extLst>
                  <a:ext uri="{0D108BD9-81ED-4DB2-BD59-A6C34878D82A}">
                    <a16:rowId xmlns:a16="http://schemas.microsoft.com/office/drawing/2014/main" val="3110679299"/>
                  </a:ext>
                </a:extLst>
              </a:tr>
              <a:tr h="61031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acumulado em  manutenção, “pós implantação”, a cada 2 anos: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R$ 2.952.000,00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R$ 1.900.800,00 (C.D.U</a:t>
                      </a:r>
                    </a:p>
                  </a:txBody>
                  <a:tcPr anchor="b"/>
                </a:tc>
                <a:extLst>
                  <a:ext uri="{0D108BD9-81ED-4DB2-BD59-A6C34878D82A}">
                    <a16:rowId xmlns:a16="http://schemas.microsoft.com/office/drawing/2014/main" val="1566392411"/>
                  </a:ext>
                </a:extLst>
              </a:tr>
            </a:tbl>
          </a:graphicData>
        </a:graphic>
      </p:graphicFrame>
      <p:sp>
        <p:nvSpPr>
          <p:cNvPr id="5" name="Rectangle 2">
            <a:extLst>
              <a:ext uri="{FF2B5EF4-FFF2-40B4-BE49-F238E27FC236}">
                <a16:creationId xmlns:a16="http://schemas.microsoft.com/office/drawing/2014/main" id="{F2166F32-708B-A8E8-CF95-A4FF1217C9C9}"/>
              </a:ext>
            </a:extLst>
          </p:cNvPr>
          <p:cNvSpPr>
            <a:spLocks noChangeArrowheads="1"/>
          </p:cNvSpPr>
          <p:nvPr/>
        </p:nvSpPr>
        <p:spPr bwMode="auto">
          <a:xfrm>
            <a:off x="7245751" y="1274595"/>
            <a:ext cx="1747778" cy="510909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FontTx/>
              <a:buChar char="•"/>
            </a:pPr>
            <a:r>
              <a:rPr kumimoji="0" lang="pt-BR" altLang="pt-BR" sz="1400" b="1" i="0" u="none" strike="noStrike" cap="none" normalizeH="0" baseline="0" dirty="0">
                <a:ln>
                  <a:noFill/>
                </a:ln>
                <a:solidFill>
                  <a:schemeClr val="tx1"/>
                </a:solidFill>
                <a:effectLst/>
                <a:latin typeface="Arial" panose="020B0604020202020204" pitchFamily="34" charset="0"/>
              </a:rPr>
              <a:t>LUT (Licença de Uso Temporário)</a:t>
            </a:r>
            <a:r>
              <a:rPr kumimoji="0" lang="pt-BR" altLang="pt-BR" sz="1400" b="0" i="0" u="none" strike="noStrike" cap="none" normalizeH="0" baseline="0" dirty="0">
                <a:ln>
                  <a:noFill/>
                </a:ln>
                <a:solidFill>
                  <a:schemeClr val="tx1"/>
                </a:solidFill>
                <a:effectLst/>
                <a:latin typeface="Arial" panose="020B0604020202020204" pitchFamily="34" charset="0"/>
              </a:rPr>
              <a:t>:</a:t>
            </a:r>
          </a:p>
          <a:p>
            <a:pPr eaLnBrk="0" fontAlgn="base" hangingPunct="0">
              <a:spcBef>
                <a:spcPct val="0"/>
              </a:spcBef>
              <a:spcAft>
                <a:spcPct val="0"/>
              </a:spcAft>
            </a:pPr>
            <a:r>
              <a:rPr kumimoji="0" lang="pt-BR" altLang="pt-BR" sz="1400" b="0" i="0" u="none" strike="noStrike" cap="none" normalizeH="0" baseline="0" dirty="0">
                <a:ln>
                  <a:noFill/>
                </a:ln>
                <a:solidFill>
                  <a:schemeClr val="tx1"/>
                </a:solidFill>
                <a:effectLst/>
                <a:latin typeface="Arial" panose="020B0604020202020204" pitchFamily="34" charset="0"/>
              </a:rPr>
              <a:t>Licença </a:t>
            </a:r>
            <a:r>
              <a:rPr kumimoji="0" lang="pt-BR" altLang="pt-BR" sz="1400" b="1" i="0" u="none" strike="noStrike" cap="none" normalizeH="0" baseline="0" dirty="0">
                <a:ln>
                  <a:noFill/>
                </a:ln>
                <a:solidFill>
                  <a:schemeClr val="tx1"/>
                </a:solidFill>
                <a:effectLst/>
                <a:latin typeface="Arial" panose="020B0604020202020204" pitchFamily="34" charset="0"/>
              </a:rPr>
              <a:t>limitada </a:t>
            </a:r>
            <a:r>
              <a:rPr kumimoji="0" lang="pt-BR" altLang="pt-BR" sz="1400" b="0" i="0" u="none" strike="noStrike" cap="none" normalizeH="0" baseline="0" dirty="0">
                <a:ln>
                  <a:noFill/>
                </a:ln>
                <a:solidFill>
                  <a:schemeClr val="tx1"/>
                </a:solidFill>
                <a:effectLst/>
                <a:latin typeface="Arial" panose="020B0604020202020204" pitchFamily="34" charset="0"/>
              </a:rPr>
              <a:t>(mínimo de 48 meses), reajustada anualmente.</a:t>
            </a:r>
          </a:p>
          <a:p>
            <a:pPr marL="0" marR="0" lvl="0" indent="0" defTabSz="914400" rtl="0" eaLnBrk="0" fontAlgn="base" latinLnBrk="0" hangingPunct="0">
              <a:lnSpc>
                <a:spcPct val="100000"/>
              </a:lnSpc>
              <a:spcBef>
                <a:spcPct val="0"/>
              </a:spcBef>
              <a:spcAft>
                <a:spcPct val="0"/>
              </a:spcAft>
              <a:buClrTx/>
              <a:buSzTx/>
              <a:buFontTx/>
              <a:buChar char="•"/>
              <a:tabLst/>
            </a:pPr>
            <a:endParaRPr lang="pt-BR" altLang="pt-BR" sz="1400" b="1" dirty="0">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r>
              <a:rPr lang="pt-BR" altLang="pt-BR" sz="1400" b="1" dirty="0">
                <a:latin typeface="Arial" panose="020B0604020202020204" pitchFamily="34" charset="0"/>
              </a:rPr>
              <a:t>CDU (Cessão de Direito de Uso): </a:t>
            </a:r>
            <a:r>
              <a:rPr kumimoji="0" lang="pt-BR" altLang="pt-BR" sz="1400" b="0" i="0" u="none" strike="noStrike" cap="none" normalizeH="0" baseline="0" dirty="0">
                <a:ln>
                  <a:noFill/>
                </a:ln>
                <a:solidFill>
                  <a:schemeClr val="tx1"/>
                </a:solidFill>
                <a:effectLst/>
                <a:latin typeface="Arial" panose="020B0604020202020204" pitchFamily="34" charset="0"/>
              </a:rPr>
              <a:t>Licença </a:t>
            </a:r>
            <a:r>
              <a:rPr kumimoji="0" lang="pt-BR" altLang="pt-BR" sz="1400" b="1" i="0" u="none" strike="noStrike" cap="none" normalizeH="0" baseline="0" dirty="0">
                <a:ln>
                  <a:noFill/>
                </a:ln>
                <a:solidFill>
                  <a:schemeClr val="tx1"/>
                </a:solidFill>
                <a:effectLst/>
                <a:latin typeface="Arial" panose="020B0604020202020204" pitchFamily="34" charset="0"/>
              </a:rPr>
              <a:t>vitalícia</a:t>
            </a:r>
            <a:r>
              <a:rPr kumimoji="0" lang="pt-BR" altLang="pt-BR" sz="1400" b="0" i="0" u="none" strike="noStrike" cap="none" normalizeH="0" baseline="0" dirty="0">
                <a:ln>
                  <a:noFill/>
                </a:ln>
                <a:solidFill>
                  <a:schemeClr val="tx1"/>
                </a:solidFill>
                <a:effectLst/>
                <a:latin typeface="Arial" panose="020B0604020202020204" pitchFamily="34" charset="0"/>
              </a:rPr>
              <a:t> do software, sem prazo determinado. O cliente adquire o direito de uso permanente.</a:t>
            </a:r>
          </a:p>
          <a:p>
            <a:pPr marL="0" marR="0" lvl="0" indent="0" defTabSz="914400" rtl="0" eaLnBrk="0" fontAlgn="base" latinLnBrk="0" hangingPunct="0">
              <a:lnSpc>
                <a:spcPct val="100000"/>
              </a:lnSpc>
              <a:spcBef>
                <a:spcPct val="0"/>
              </a:spcBef>
              <a:spcAft>
                <a:spcPct val="0"/>
              </a:spcAft>
              <a:buClrTx/>
              <a:buSzTx/>
              <a:tabLst/>
            </a:pPr>
            <a:endParaRPr kumimoji="0" lang="pt-BR" altLang="pt-BR" sz="1400" b="0"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pt-BR" altLang="pt-BR" sz="1400" b="1" i="0" u="none" strike="noStrike" cap="none" normalizeH="0" baseline="0" dirty="0">
                <a:ln>
                  <a:noFill/>
                </a:ln>
                <a:solidFill>
                  <a:schemeClr val="tx1"/>
                </a:solidFill>
                <a:effectLst/>
                <a:latin typeface="Arial" panose="020B0604020202020204" pitchFamily="34" charset="0"/>
              </a:rPr>
              <a:t>Diferença</a:t>
            </a:r>
            <a:r>
              <a:rPr kumimoji="0" lang="pt-BR" altLang="pt-BR" sz="1400" b="0" i="0" u="none" strike="noStrike" cap="none" normalizeH="0" baseline="0" dirty="0">
                <a:ln>
                  <a:noFill/>
                </a:ln>
                <a:solidFill>
                  <a:schemeClr val="tx1"/>
                </a:solidFill>
                <a:effectLst/>
                <a:latin typeface="Arial" panose="020B0604020202020204" pitchFamily="34" charset="0"/>
              </a:rPr>
              <a:t>: O </a:t>
            </a:r>
            <a:r>
              <a:rPr kumimoji="0" lang="pt-BR" altLang="pt-BR" sz="1400" b="1" i="0" u="none" strike="noStrike" cap="none" normalizeH="0" baseline="0" dirty="0">
                <a:ln>
                  <a:noFill/>
                </a:ln>
                <a:solidFill>
                  <a:schemeClr val="tx1"/>
                </a:solidFill>
                <a:effectLst/>
                <a:latin typeface="Arial" panose="020B0604020202020204" pitchFamily="34" charset="0"/>
              </a:rPr>
              <a:t>CDU é definitivo</a:t>
            </a:r>
            <a:r>
              <a:rPr kumimoji="0" lang="pt-BR" altLang="pt-BR" sz="1400" b="0" i="0" u="none" strike="noStrike" cap="none" normalizeH="0" baseline="0" dirty="0">
                <a:ln>
                  <a:noFill/>
                </a:ln>
                <a:solidFill>
                  <a:schemeClr val="tx1"/>
                </a:solidFill>
                <a:effectLst/>
                <a:latin typeface="Arial" panose="020B0604020202020204" pitchFamily="34" charset="0"/>
              </a:rPr>
              <a:t>, enquanto o </a:t>
            </a:r>
            <a:r>
              <a:rPr kumimoji="0" lang="pt-BR" altLang="pt-BR" sz="1400" b="1" i="0" u="none" strike="noStrike" cap="none" normalizeH="0" baseline="0" dirty="0">
                <a:ln>
                  <a:noFill/>
                </a:ln>
                <a:solidFill>
                  <a:schemeClr val="tx1"/>
                </a:solidFill>
                <a:effectLst/>
                <a:latin typeface="Arial" panose="020B0604020202020204" pitchFamily="34" charset="0"/>
              </a:rPr>
              <a:t>LUT é temporário e requer renovação </a:t>
            </a:r>
            <a:r>
              <a:rPr kumimoji="0" lang="pt-BR" altLang="pt-BR" sz="1600" b="1" i="0" u="none" strike="noStrike" cap="none" normalizeH="0" baseline="0" dirty="0">
                <a:ln>
                  <a:noFill/>
                </a:ln>
                <a:solidFill>
                  <a:schemeClr val="tx1"/>
                </a:solidFill>
                <a:effectLst/>
                <a:latin typeface="Arial" panose="020B0604020202020204" pitchFamily="34" charset="0"/>
              </a:rPr>
              <a:t>periódica (48 meses)</a:t>
            </a:r>
            <a:r>
              <a:rPr kumimoji="0" lang="pt-BR" altLang="pt-BR" sz="1600" b="0" i="0" u="none" strike="noStrike" cap="none" normalizeH="0" baseline="0" dirty="0">
                <a:ln>
                  <a:noFill/>
                </a:ln>
                <a:solidFill>
                  <a:schemeClr val="tx1"/>
                </a:solidFill>
                <a:effectLst/>
                <a:latin typeface="Arial" panose="020B0604020202020204" pitchFamily="34" charset="0"/>
              </a:rPr>
              <a:t>.</a:t>
            </a:r>
          </a:p>
        </p:txBody>
      </p:sp>
      <p:sp>
        <p:nvSpPr>
          <p:cNvPr id="2" name="CaixaDeTexto 1">
            <a:extLst>
              <a:ext uri="{FF2B5EF4-FFF2-40B4-BE49-F238E27FC236}">
                <a16:creationId xmlns:a16="http://schemas.microsoft.com/office/drawing/2014/main" id="{E74B15CF-84F0-C2A2-4C4B-9D589264B724}"/>
              </a:ext>
            </a:extLst>
          </p:cNvPr>
          <p:cNvSpPr txBox="1"/>
          <p:nvPr/>
        </p:nvSpPr>
        <p:spPr>
          <a:xfrm>
            <a:off x="1452622" y="6411113"/>
            <a:ext cx="6238755" cy="369332"/>
          </a:xfrm>
          <a:prstGeom prst="rect">
            <a:avLst/>
          </a:prstGeom>
          <a:noFill/>
        </p:spPr>
        <p:txBody>
          <a:bodyPr wrap="square" rtlCol="0">
            <a:spAutoFit/>
          </a:bodyPr>
          <a:lstStyle/>
          <a:p>
            <a:r>
              <a:rPr lang="pt-BR" b="1" dirty="0">
                <a:solidFill>
                  <a:srgbClr val="FF0000"/>
                </a:solidFill>
              </a:rPr>
              <a:t>O que significa a representação de valor para cada 2 Anos?</a:t>
            </a:r>
          </a:p>
        </p:txBody>
      </p:sp>
    </p:spTree>
    <p:extLst>
      <p:ext uri="{BB962C8B-B14F-4D97-AF65-F5344CB8AC3E}">
        <p14:creationId xmlns:p14="http://schemas.microsoft.com/office/powerpoint/2010/main" val="3422212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5" name="Google Shape;285;g2207cedb8ab_0_18"/>
          <p:cNvSpPr txBox="1">
            <a:spLocks noGrp="1"/>
          </p:cNvSpPr>
          <p:nvPr>
            <p:ph type="title"/>
          </p:nvPr>
        </p:nvSpPr>
        <p:spPr>
          <a:xfrm>
            <a:off x="256266" y="488796"/>
            <a:ext cx="8631450" cy="513675"/>
          </a:xfrm>
          <a:prstGeom prst="rect">
            <a:avLst/>
          </a:prstGeom>
          <a:noFill/>
          <a:ln>
            <a:noFill/>
          </a:ln>
        </p:spPr>
        <p:txBody>
          <a:bodyPr spcFirstLastPara="1" vert="horz" wrap="square" lIns="68569" tIns="34275" rIns="68569" bIns="34275" rtlCol="0" anchor="ctr" anchorCtr="0">
            <a:normAutofit fontScale="90000"/>
          </a:bodyPr>
          <a:lstStyle/>
          <a:p>
            <a:pPr>
              <a:buSzPct val="45454"/>
            </a:pPr>
            <a:r>
              <a:rPr lang="pt-BR" sz="3600" dirty="0" err="1"/>
              <a:t>Tasy</a:t>
            </a:r>
            <a:r>
              <a:rPr lang="pt-BR" sz="3600" dirty="0"/>
              <a:t>/Oracle – Cloud </a:t>
            </a:r>
            <a:r>
              <a:rPr lang="pt-BR" sz="3600" dirty="0" err="1"/>
              <a:t>Computing</a:t>
            </a:r>
            <a:endParaRPr sz="3600" dirty="0"/>
          </a:p>
        </p:txBody>
      </p:sp>
      <p:pic>
        <p:nvPicPr>
          <p:cNvPr id="3" name="Imagem 2">
            <a:extLst>
              <a:ext uri="{FF2B5EF4-FFF2-40B4-BE49-F238E27FC236}">
                <a16:creationId xmlns:a16="http://schemas.microsoft.com/office/drawing/2014/main" id="{F501B9E2-068F-E0B1-51A1-C96CBA74D21D}"/>
              </a:ext>
            </a:extLst>
          </p:cNvPr>
          <p:cNvPicPr>
            <a:picLocks noChangeAspect="1"/>
          </p:cNvPicPr>
          <p:nvPr/>
        </p:nvPicPr>
        <p:blipFill>
          <a:blip r:embed="rId3"/>
          <a:stretch>
            <a:fillRect/>
          </a:stretch>
        </p:blipFill>
        <p:spPr>
          <a:xfrm>
            <a:off x="256266" y="1322407"/>
            <a:ext cx="8580917" cy="3703899"/>
          </a:xfrm>
          <a:prstGeom prst="rect">
            <a:avLst/>
          </a:prstGeom>
        </p:spPr>
      </p:pic>
      <p:sp>
        <p:nvSpPr>
          <p:cNvPr id="2" name="Espaço Reservado para Rodapé 1">
            <a:extLst>
              <a:ext uri="{FF2B5EF4-FFF2-40B4-BE49-F238E27FC236}">
                <a16:creationId xmlns:a16="http://schemas.microsoft.com/office/drawing/2014/main" id="{F05C8941-EBE0-6AA9-6F62-8676BFA4050A}"/>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6887281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2A21D-7E0F-19C3-D887-4EE0936FF6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11B925-9D83-EA15-5180-A7ED22BC61E5}"/>
              </a:ext>
            </a:extLst>
          </p:cNvPr>
          <p:cNvSpPr>
            <a:spLocks noGrp="1"/>
          </p:cNvSpPr>
          <p:nvPr>
            <p:ph type="title"/>
          </p:nvPr>
        </p:nvSpPr>
        <p:spPr>
          <a:xfrm>
            <a:off x="104172" y="136524"/>
            <a:ext cx="8843058" cy="801025"/>
          </a:xfrm>
        </p:spPr>
        <p:txBody>
          <a:bodyPr anchor="ctr">
            <a:noAutofit/>
          </a:bodyPr>
          <a:lstStyle/>
          <a:p>
            <a:pPr algn="ctr"/>
            <a:r>
              <a:rPr lang="pt-BR" sz="3600" b="1" dirty="0"/>
              <a:t>Nuvem: Valores e Condições Comerciais</a:t>
            </a:r>
            <a:br>
              <a:rPr lang="pt-BR" sz="3600" b="1" dirty="0"/>
            </a:br>
            <a:r>
              <a:rPr lang="pt-BR" sz="2400" b="1" dirty="0"/>
              <a:t>(Infraestrutura Computacional)</a:t>
            </a:r>
            <a:endParaRPr lang="pt-BR" sz="3600" b="1" dirty="0"/>
          </a:p>
        </p:txBody>
      </p:sp>
      <p:graphicFrame>
        <p:nvGraphicFramePr>
          <p:cNvPr id="6" name="Tabela 5">
            <a:extLst>
              <a:ext uri="{FF2B5EF4-FFF2-40B4-BE49-F238E27FC236}">
                <a16:creationId xmlns:a16="http://schemas.microsoft.com/office/drawing/2014/main" id="{B7A291EF-19AC-227A-C9FE-C52940C9A58D}"/>
              </a:ext>
            </a:extLst>
          </p:cNvPr>
          <p:cNvGraphicFramePr>
            <a:graphicFrameLocks noGrp="1"/>
          </p:cNvGraphicFramePr>
          <p:nvPr>
            <p:extLst>
              <p:ext uri="{D42A27DB-BD31-4B8C-83A1-F6EECF244321}">
                <p14:modId xmlns:p14="http://schemas.microsoft.com/office/powerpoint/2010/main" val="3480126613"/>
              </p:ext>
            </p:extLst>
          </p:nvPr>
        </p:nvGraphicFramePr>
        <p:xfrm>
          <a:off x="335666" y="915193"/>
          <a:ext cx="8403220" cy="5655642"/>
        </p:xfrm>
        <a:graphic>
          <a:graphicData uri="http://schemas.openxmlformats.org/drawingml/2006/table">
            <a:tbl>
              <a:tblPr firstRow="1" bandRow="1">
                <a:tableStyleId>{5C22544A-7EE6-4342-B048-85BDC9FD1C3A}</a:tableStyleId>
              </a:tblPr>
              <a:tblGrid>
                <a:gridCol w="1617407">
                  <a:extLst>
                    <a:ext uri="{9D8B030D-6E8A-4147-A177-3AD203B41FA5}">
                      <a16:colId xmlns:a16="http://schemas.microsoft.com/office/drawing/2014/main" val="2135881087"/>
                    </a:ext>
                  </a:extLst>
                </a:gridCol>
                <a:gridCol w="2274099">
                  <a:extLst>
                    <a:ext uri="{9D8B030D-6E8A-4147-A177-3AD203B41FA5}">
                      <a16:colId xmlns:a16="http://schemas.microsoft.com/office/drawing/2014/main" val="2530009532"/>
                    </a:ext>
                  </a:extLst>
                </a:gridCol>
                <a:gridCol w="2322743">
                  <a:extLst>
                    <a:ext uri="{9D8B030D-6E8A-4147-A177-3AD203B41FA5}">
                      <a16:colId xmlns:a16="http://schemas.microsoft.com/office/drawing/2014/main" val="1906653301"/>
                    </a:ext>
                  </a:extLst>
                </a:gridCol>
                <a:gridCol w="2188971">
                  <a:extLst>
                    <a:ext uri="{9D8B030D-6E8A-4147-A177-3AD203B41FA5}">
                      <a16:colId xmlns:a16="http://schemas.microsoft.com/office/drawing/2014/main" val="3510159505"/>
                    </a:ext>
                  </a:extLst>
                </a:gridCol>
              </a:tblGrid>
              <a:tr h="702164">
                <a:tc>
                  <a:txBody>
                    <a:bodyPr/>
                    <a:lstStyle/>
                    <a:p>
                      <a:endParaRPr lang="pt-BR" sz="2000" dirty="0"/>
                    </a:p>
                  </a:txBody>
                  <a:tcPr/>
                </a:tc>
                <a:tc gridSpan="3">
                  <a:txBody>
                    <a:bodyPr/>
                    <a:lstStyle/>
                    <a:p>
                      <a:pPr algn="ctr"/>
                      <a:endParaRPr lang="pt-BR" sz="2000" dirty="0"/>
                    </a:p>
                    <a:p>
                      <a:pPr algn="ctr"/>
                      <a:r>
                        <a:rPr lang="pt-BR" sz="2000" dirty="0"/>
                        <a:t>TASY Oracle – Datacenter/Cloud </a:t>
                      </a:r>
                      <a:r>
                        <a:rPr lang="pt-BR" sz="2000" dirty="0" err="1"/>
                        <a:t>Computing</a:t>
                      </a:r>
                      <a:endParaRPr lang="pt-BR" sz="2000" dirty="0"/>
                    </a:p>
                  </a:txBody>
                  <a:tcPr/>
                </a:tc>
                <a:tc hMerge="1">
                  <a:txBody>
                    <a:bodyPr/>
                    <a:lstStyle/>
                    <a:p>
                      <a:endParaRPr lang="pt-BR" sz="1200" dirty="0"/>
                    </a:p>
                  </a:txBody>
                  <a:tcPr/>
                </a:tc>
                <a:tc hMerge="1">
                  <a:txBody>
                    <a:bodyPr/>
                    <a:lstStyle/>
                    <a:p>
                      <a:endParaRPr lang="pt-BR" sz="1200" dirty="0"/>
                    </a:p>
                  </a:txBody>
                  <a:tcPr/>
                </a:tc>
                <a:extLst>
                  <a:ext uri="{0D108BD9-81ED-4DB2-BD59-A6C34878D82A}">
                    <a16:rowId xmlns:a16="http://schemas.microsoft.com/office/drawing/2014/main" val="1303682747"/>
                  </a:ext>
                </a:extLst>
              </a:tr>
              <a:tr h="582194">
                <a:tc>
                  <a:txBody>
                    <a:bodyPr/>
                    <a:lstStyle/>
                    <a:p>
                      <a:r>
                        <a:rPr lang="pt-BR" sz="2000" b="1" dirty="0"/>
                        <a:t>Descrição</a:t>
                      </a:r>
                    </a:p>
                  </a:txBody>
                  <a:tcPr/>
                </a:tc>
                <a:tc>
                  <a:txBody>
                    <a:bodyPr/>
                    <a:lstStyle/>
                    <a:p>
                      <a:pPr algn="ctr"/>
                      <a:r>
                        <a:rPr lang="pt-BR" sz="2000" b="1" dirty="0" err="1"/>
                        <a:t>OnP</a:t>
                      </a:r>
                      <a:endParaRPr lang="pt-BR" sz="2000" b="1" dirty="0"/>
                    </a:p>
                  </a:txBody>
                  <a:tcPr/>
                </a:tc>
                <a:tc>
                  <a:txBody>
                    <a:bodyPr/>
                    <a:lstStyle/>
                    <a:p>
                      <a:pPr algn="ctr"/>
                      <a:r>
                        <a:rPr lang="pt-BR" sz="2000" b="1" dirty="0" err="1"/>
                        <a:t>OnP+Cloud</a:t>
                      </a:r>
                      <a:endParaRPr lang="pt-BR" sz="2000" b="1" dirty="0"/>
                    </a:p>
                  </a:txBody>
                  <a:tcPr/>
                </a:tc>
                <a:tc>
                  <a:txBody>
                    <a:bodyPr/>
                    <a:lstStyle/>
                    <a:p>
                      <a:pPr algn="ctr"/>
                      <a:r>
                        <a:rPr lang="pt-BR" sz="2000" b="1" dirty="0"/>
                        <a:t>Full Cloud</a:t>
                      </a:r>
                    </a:p>
                  </a:txBody>
                  <a:tcPr/>
                </a:tc>
                <a:extLst>
                  <a:ext uri="{0D108BD9-81ED-4DB2-BD59-A6C34878D82A}">
                    <a16:rowId xmlns:a16="http://schemas.microsoft.com/office/drawing/2014/main" val="4117667526"/>
                  </a:ext>
                </a:extLst>
              </a:tr>
              <a:tr h="564665">
                <a:tc>
                  <a:txBody>
                    <a:bodyPr/>
                    <a:lstStyle/>
                    <a:p>
                      <a:pPr algn="r"/>
                      <a:r>
                        <a:rPr lang="pt-BR" sz="1400" b="1" kern="1200" dirty="0">
                          <a:solidFill>
                            <a:schemeClr val="tx1"/>
                          </a:solidFill>
                          <a:latin typeface="+mn-lt"/>
                          <a:ea typeface="+mn-ea"/>
                          <a:cs typeface="+mn-cs"/>
                        </a:rPr>
                        <a:t>Implantação e demais:</a:t>
                      </a:r>
                      <a:endParaRPr lang="pt-BR" sz="1200" b="1" dirty="0">
                        <a:solidFill>
                          <a:schemeClr val="tx1"/>
                        </a:solidFill>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R$ </a:t>
                      </a:r>
                      <a:r>
                        <a:rPr lang="pt-BR" sz="1400" b="1" kern="1200" dirty="0">
                          <a:solidFill>
                            <a:schemeClr val="tx1"/>
                          </a:solidFill>
                          <a:latin typeface="+mn-lt"/>
                          <a:ea typeface="+mn-ea"/>
                          <a:cs typeface="+mn-cs"/>
                        </a:rPr>
                        <a:t>3.117.391,92 (1º ano</a:t>
                      </a:r>
                      <a:r>
                        <a:rPr lang="pt-BR" sz="14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    R$ 411.767,64 </a:t>
                      </a:r>
                      <a:r>
                        <a:rPr lang="pt-BR" sz="1400" b="1" kern="1200" dirty="0">
                          <a:solidFill>
                            <a:schemeClr val="tx1"/>
                          </a:solidFill>
                          <a:latin typeface="+mn-lt"/>
                          <a:ea typeface="+mn-ea"/>
                          <a:cs typeface="+mn-cs"/>
                        </a:rPr>
                        <a:t>(2º ano</a:t>
                      </a:r>
                      <a:r>
                        <a:rPr lang="pt-BR" sz="1400" b="1" dirty="0">
                          <a:solidFill>
                            <a:schemeClr val="tx1"/>
                          </a:solidFill>
                        </a:rPr>
                        <a:t>)</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R$ 2.556.947,53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    R$ 450.683,04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R$ 396.051,63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R$ 415.854,21 (2º ano)</a:t>
                      </a:r>
                    </a:p>
                  </a:txBody>
                  <a:tcPr anchor="b"/>
                </a:tc>
                <a:extLst>
                  <a:ext uri="{0D108BD9-81ED-4DB2-BD59-A6C34878D82A}">
                    <a16:rowId xmlns:a16="http://schemas.microsoft.com/office/drawing/2014/main" val="2784250655"/>
                  </a:ext>
                </a:extLst>
              </a:tr>
              <a:tr h="667179">
                <a:tc>
                  <a:txBody>
                    <a:bodyPr/>
                    <a:lstStyle/>
                    <a:p>
                      <a:pPr marL="0" algn="r" defTabSz="685800" rtl="0" eaLnBrk="1" latinLnBrk="0" hangingPunct="1"/>
                      <a:r>
                        <a:rPr lang="pt-BR" sz="1400" b="1" kern="1200" dirty="0">
                          <a:solidFill>
                            <a:schemeClr val="tx1"/>
                          </a:solidFill>
                          <a:latin typeface="+mn-lt"/>
                          <a:ea typeface="+mn-ea"/>
                          <a:cs typeface="+mn-cs"/>
                        </a:rPr>
                        <a:t>Mensalidade da Infraestrutura:</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R$ </a:t>
                      </a:r>
                      <a:r>
                        <a:rPr lang="pt-BR" sz="1400" b="1" kern="1200" dirty="0">
                          <a:solidFill>
                            <a:schemeClr val="tx1"/>
                          </a:solidFill>
                          <a:latin typeface="+mn-lt"/>
                          <a:ea typeface="+mn-ea"/>
                          <a:cs typeface="+mn-cs"/>
                        </a:rPr>
                        <a:t>259.782,66 (1º ano</a:t>
                      </a:r>
                      <a:r>
                        <a:rPr lang="pt-BR" sz="14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   R$ 34.313,97  </a:t>
                      </a:r>
                      <a:r>
                        <a:rPr lang="pt-BR" sz="1400" b="1" kern="1200" dirty="0">
                          <a:solidFill>
                            <a:schemeClr val="tx1"/>
                          </a:solidFill>
                          <a:latin typeface="+mn-lt"/>
                          <a:ea typeface="+mn-ea"/>
                          <a:cs typeface="+mn-cs"/>
                        </a:rPr>
                        <a:t>(2º ano</a:t>
                      </a:r>
                      <a:r>
                        <a:rPr lang="pt-BR" sz="1400" b="1" dirty="0">
                          <a:solidFill>
                            <a:schemeClr val="tx1"/>
                          </a:solidFill>
                        </a:rPr>
                        <a:t>)</a:t>
                      </a:r>
                      <a:endParaRPr lang="pt-BR" sz="14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R$ 213.078,96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   R$ 37.556,92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R$ 33.004,30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R$ 34.654,52 (2º ano)</a:t>
                      </a:r>
                    </a:p>
                  </a:txBody>
                  <a:tcPr anchor="b"/>
                </a:tc>
                <a:extLst>
                  <a:ext uri="{0D108BD9-81ED-4DB2-BD59-A6C34878D82A}">
                    <a16:rowId xmlns:a16="http://schemas.microsoft.com/office/drawing/2014/main" val="1470867125"/>
                  </a:ext>
                </a:extLst>
              </a:tr>
              <a:tr h="716973">
                <a:tc>
                  <a:txBody>
                    <a:bodyPr/>
                    <a:lstStyle/>
                    <a:p>
                      <a:pPr marL="0" algn="r" defTabSz="685800" rtl="0" eaLnBrk="1" latinLnBrk="0" hangingPunct="1"/>
                      <a:r>
                        <a:rPr lang="pt-BR" sz="1400" b="1" kern="1200" dirty="0">
                          <a:solidFill>
                            <a:schemeClr val="tx1"/>
                          </a:solidFill>
                          <a:latin typeface="+mn-lt"/>
                          <a:ea typeface="+mn-ea"/>
                          <a:cs typeface="+mn-cs"/>
                        </a:rPr>
                        <a:t>Mensalidade Serviços Gerenciados: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R$ 0,00</a:t>
                      </a:r>
                    </a:p>
                  </a:txBody>
                  <a:tcPr anchor="b"/>
                </a:tc>
                <a:extLst>
                  <a:ext uri="{0D108BD9-81ED-4DB2-BD59-A6C34878D82A}">
                    <a16:rowId xmlns:a16="http://schemas.microsoft.com/office/drawing/2014/main" val="3753639003"/>
                  </a:ext>
                </a:extLst>
              </a:tr>
              <a:tr h="507114">
                <a:tc>
                  <a:txBody>
                    <a:bodyPr/>
                    <a:lstStyle/>
                    <a:p>
                      <a:pPr algn="r"/>
                      <a:r>
                        <a:rPr lang="pt-BR" sz="1400" b="1" kern="1200" dirty="0">
                          <a:solidFill>
                            <a:schemeClr val="tx1"/>
                          </a:solidFill>
                          <a:latin typeface="+mn-lt"/>
                          <a:ea typeface="+mn-ea"/>
                          <a:cs typeface="+mn-cs"/>
                        </a:rPr>
                        <a:t>Mensalidade Total:</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R$ </a:t>
                      </a:r>
                      <a:r>
                        <a:rPr lang="pt-BR" sz="1400" b="1" kern="1200" dirty="0">
                          <a:solidFill>
                            <a:schemeClr val="tx1"/>
                          </a:solidFill>
                          <a:latin typeface="+mn-lt"/>
                          <a:ea typeface="+mn-ea"/>
                          <a:cs typeface="+mn-cs"/>
                        </a:rPr>
                        <a:t>259.782,66 (1º ano</a:t>
                      </a:r>
                      <a:r>
                        <a:rPr lang="pt-BR" sz="14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  R$ 34.313,97  </a:t>
                      </a:r>
                      <a:r>
                        <a:rPr lang="pt-BR" sz="1400" b="1" kern="1200" dirty="0">
                          <a:solidFill>
                            <a:schemeClr val="tx1"/>
                          </a:solidFill>
                          <a:latin typeface="+mn-lt"/>
                          <a:ea typeface="+mn-ea"/>
                          <a:cs typeface="+mn-cs"/>
                        </a:rPr>
                        <a:t>(2º ano</a:t>
                      </a:r>
                      <a:r>
                        <a:rPr lang="pt-BR" sz="1400" b="1" dirty="0">
                          <a:solidFill>
                            <a:schemeClr val="tx1"/>
                          </a:solidFill>
                        </a:rPr>
                        <a:t>)</a:t>
                      </a:r>
                      <a:endParaRPr lang="pt-BR" sz="14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R$ 213.078,96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   R$ 37.556,92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R$ 33.004,30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R$ 34.654,52 (2º ano)</a:t>
                      </a:r>
                    </a:p>
                  </a:txBody>
                  <a:tcPr anchor="b"/>
                </a:tc>
                <a:extLst>
                  <a:ext uri="{0D108BD9-81ED-4DB2-BD59-A6C34878D82A}">
                    <a16:rowId xmlns:a16="http://schemas.microsoft.com/office/drawing/2014/main" val="2304447189"/>
                  </a:ext>
                </a:extLst>
              </a:tr>
              <a:tr h="667179">
                <a:tc>
                  <a:txBody>
                    <a:bodyPr/>
                    <a:lstStyle/>
                    <a:p>
                      <a:pPr marL="0" indent="0" algn="r">
                        <a:buNone/>
                      </a:pPr>
                      <a:r>
                        <a:rPr lang="pt-BR" sz="1400" b="1" kern="1200" dirty="0">
                          <a:solidFill>
                            <a:schemeClr val="tx1"/>
                          </a:solidFill>
                          <a:latin typeface="+mn-lt"/>
                          <a:ea typeface="+mn-ea"/>
                          <a:cs typeface="+mn-cs"/>
                        </a:rPr>
                        <a:t>Valores acumulados em 24 meses/</a:t>
                      </a:r>
                    </a:p>
                    <a:p>
                      <a:pPr marL="0" indent="0" algn="r">
                        <a:buNone/>
                      </a:pPr>
                      <a:r>
                        <a:rPr lang="pt-BR" sz="1400" b="1" kern="1200" dirty="0">
                          <a:solidFill>
                            <a:schemeClr val="tx1"/>
                          </a:solidFill>
                          <a:latin typeface="+mn-lt"/>
                          <a:ea typeface="+mn-ea"/>
                          <a:cs typeface="+mn-cs"/>
                        </a:rPr>
                        <a:t>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dirty="0">
                        <a:solidFill>
                          <a:schemeClr val="tx1"/>
                        </a:solidFill>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R$ 3.529.159,56</a:t>
                      </a:r>
                      <a:endParaRPr lang="pt-BR" sz="14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R$ 3.007.630,57</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R$ 811.905,84</a:t>
                      </a:r>
                    </a:p>
                  </a:txBody>
                  <a:tcPr anchor="b"/>
                </a:tc>
                <a:extLst>
                  <a:ext uri="{0D108BD9-81ED-4DB2-BD59-A6C34878D82A}">
                    <a16:rowId xmlns:a16="http://schemas.microsoft.com/office/drawing/2014/main" val="2492484295"/>
                  </a:ext>
                </a:extLst>
              </a:tr>
              <a:tr h="667179">
                <a:tc>
                  <a:txBody>
                    <a:bodyPr/>
                    <a:lstStyle/>
                    <a:p>
                      <a:pPr marL="0" indent="0" algn="r">
                        <a:buNone/>
                      </a:pPr>
                      <a:r>
                        <a:rPr lang="pt-BR" sz="1400" b="1" kern="1200" dirty="0">
                          <a:solidFill>
                            <a:schemeClr val="tx1"/>
                          </a:solidFill>
                          <a:latin typeface="+mn-lt"/>
                          <a:ea typeface="+mn-ea"/>
                          <a:cs typeface="+mn-cs"/>
                        </a:rPr>
                        <a:t>Valores acumulados em 60 meses/ 5 anos: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R$ 4.352.694,84</a:t>
                      </a:r>
                      <a:endParaRPr lang="pt-BR" sz="14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R$ 3.908.996,65</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R$ 1.643.614,26</a:t>
                      </a:r>
                    </a:p>
                  </a:txBody>
                  <a:tcPr anchor="b"/>
                </a:tc>
                <a:extLst>
                  <a:ext uri="{0D108BD9-81ED-4DB2-BD59-A6C34878D82A}">
                    <a16:rowId xmlns:a16="http://schemas.microsoft.com/office/drawing/2014/main" val="3218030701"/>
                  </a:ext>
                </a:extLst>
              </a:tr>
            </a:tbl>
          </a:graphicData>
        </a:graphic>
      </p:graphicFrame>
      <p:sp>
        <p:nvSpPr>
          <p:cNvPr id="3" name="Espaço Reservado para Rodapé 2">
            <a:extLst>
              <a:ext uri="{FF2B5EF4-FFF2-40B4-BE49-F238E27FC236}">
                <a16:creationId xmlns:a16="http://schemas.microsoft.com/office/drawing/2014/main" id="{15CA6EB5-7276-1FF4-F2D4-3E09C05006FC}"/>
              </a:ext>
            </a:extLst>
          </p:cNvPr>
          <p:cNvSpPr>
            <a:spLocks noGrp="1"/>
          </p:cNvSpPr>
          <p:nvPr>
            <p:ph type="ftr" sz="quarter" idx="11"/>
          </p:nvPr>
        </p:nvSpPr>
        <p:spPr>
          <a:xfrm>
            <a:off x="3028950" y="6570835"/>
            <a:ext cx="3086100" cy="150641"/>
          </a:xfrm>
        </p:spPr>
        <p:txBody>
          <a:bodyPr/>
          <a:lstStyle/>
          <a:p>
            <a:r>
              <a:rPr lang="en-US" dirty="0"/>
              <a:t>ALVF – </a:t>
            </a:r>
            <a:r>
              <a:rPr lang="en-US" dirty="0" err="1"/>
              <a:t>Associação</a:t>
            </a:r>
            <a:r>
              <a:rPr lang="en-US" dirty="0"/>
              <a:t> </a:t>
            </a:r>
            <a:r>
              <a:rPr lang="en-US" dirty="0" err="1"/>
              <a:t>Hospitalar</a:t>
            </a:r>
            <a:r>
              <a:rPr lang="en-US" dirty="0"/>
              <a:t> Lenoir Vargas Ferreira</a:t>
            </a:r>
          </a:p>
        </p:txBody>
      </p:sp>
    </p:spTree>
    <p:extLst>
      <p:ext uri="{BB962C8B-B14F-4D97-AF65-F5344CB8AC3E}">
        <p14:creationId xmlns:p14="http://schemas.microsoft.com/office/powerpoint/2010/main" val="1498625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g2207cedb8ab_0_33"/>
          <p:cNvSpPr txBox="1">
            <a:spLocks noGrp="1"/>
          </p:cNvSpPr>
          <p:nvPr>
            <p:ph type="title"/>
          </p:nvPr>
        </p:nvSpPr>
        <p:spPr>
          <a:xfrm>
            <a:off x="192629" y="699083"/>
            <a:ext cx="8322721" cy="994275"/>
          </a:xfrm>
          <a:prstGeom prst="rect">
            <a:avLst/>
          </a:prstGeom>
          <a:noFill/>
          <a:ln>
            <a:noFill/>
          </a:ln>
        </p:spPr>
        <p:txBody>
          <a:bodyPr spcFirstLastPara="1" vert="horz" wrap="square" lIns="68569" tIns="34275" rIns="68569" bIns="34275" rtlCol="0" anchor="ctr" anchorCtr="0">
            <a:normAutofit/>
          </a:bodyPr>
          <a:lstStyle/>
          <a:p>
            <a:r>
              <a:rPr lang="pt-BR" b="1" dirty="0"/>
              <a:t>2 - MV</a:t>
            </a:r>
            <a:endParaRPr b="1" dirty="0"/>
          </a:p>
        </p:txBody>
      </p:sp>
      <p:sp>
        <p:nvSpPr>
          <p:cNvPr id="292" name="Google Shape;292;g2207cedb8ab_0_33"/>
          <p:cNvSpPr txBox="1">
            <a:spLocks noGrp="1"/>
          </p:cNvSpPr>
          <p:nvPr>
            <p:ph idx="1"/>
          </p:nvPr>
        </p:nvSpPr>
        <p:spPr>
          <a:xfrm>
            <a:off x="628650" y="2226469"/>
            <a:ext cx="7886700" cy="3263400"/>
          </a:xfrm>
          <a:prstGeom prst="rect">
            <a:avLst/>
          </a:prstGeom>
          <a:noFill/>
          <a:ln>
            <a:noFill/>
          </a:ln>
        </p:spPr>
        <p:txBody>
          <a:bodyPr spcFirstLastPara="1" vert="horz" wrap="square" lIns="68569" tIns="34275" rIns="68569" bIns="34275" rtlCol="0" anchor="t" anchorCtr="0">
            <a:normAutofit/>
          </a:bodyPr>
          <a:lstStyle/>
          <a:p>
            <a:pPr marL="0" indent="0">
              <a:buNone/>
            </a:pPr>
            <a:endParaRPr/>
          </a:p>
        </p:txBody>
      </p:sp>
      <p:pic>
        <p:nvPicPr>
          <p:cNvPr id="293" name="Google Shape;293;g2207cedb8ab_0_33"/>
          <p:cNvPicPr preferRelativeResize="0"/>
          <p:nvPr/>
        </p:nvPicPr>
        <p:blipFill rotWithShape="1">
          <a:blip r:embed="rId3">
            <a:alphaModFix/>
          </a:blip>
          <a:srcRect/>
          <a:stretch/>
        </p:blipFill>
        <p:spPr>
          <a:xfrm>
            <a:off x="192629" y="2226470"/>
            <a:ext cx="5650706" cy="2957513"/>
          </a:xfrm>
          <a:prstGeom prst="rect">
            <a:avLst/>
          </a:prstGeom>
          <a:noFill/>
          <a:ln>
            <a:noFill/>
          </a:ln>
        </p:spPr>
      </p:pic>
      <p:sp>
        <p:nvSpPr>
          <p:cNvPr id="2" name="Espaço Reservado para Rodapé 1">
            <a:extLst>
              <a:ext uri="{FF2B5EF4-FFF2-40B4-BE49-F238E27FC236}">
                <a16:creationId xmlns:a16="http://schemas.microsoft.com/office/drawing/2014/main" id="{E348E251-B01A-7AC4-94F4-039BE91234FF}"/>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3" name="Imagem 2" descr="Placa azul com letras brancas em fundo preto&#10;&#10;O conteúdo gerado por IA pode estar incorreto.">
            <a:extLst>
              <a:ext uri="{FF2B5EF4-FFF2-40B4-BE49-F238E27FC236}">
                <a16:creationId xmlns:a16="http://schemas.microsoft.com/office/drawing/2014/main" id="{7CF1375E-3CAC-FF98-51B6-F7CE4E5D8A5A}"/>
              </a:ext>
            </a:extLst>
          </p:cNvPr>
          <p:cNvPicPr>
            <a:picLocks noChangeAspect="1"/>
          </p:cNvPicPr>
          <p:nvPr/>
        </p:nvPicPr>
        <p:blipFill>
          <a:blip r:embed="rId4"/>
          <a:stretch>
            <a:fillRect/>
          </a:stretch>
        </p:blipFill>
        <p:spPr>
          <a:xfrm>
            <a:off x="7263558" y="427178"/>
            <a:ext cx="1251792" cy="687886"/>
          </a:xfrm>
          <a:prstGeom prst="rect">
            <a:avLst/>
          </a:prstGeom>
        </p:spPr>
      </p:pic>
      <p:sp>
        <p:nvSpPr>
          <p:cNvPr id="5" name="CaixaDeTexto 4">
            <a:extLst>
              <a:ext uri="{FF2B5EF4-FFF2-40B4-BE49-F238E27FC236}">
                <a16:creationId xmlns:a16="http://schemas.microsoft.com/office/drawing/2014/main" id="{EC005272-9BBF-2895-DF08-3EF96DC590B3}"/>
              </a:ext>
            </a:extLst>
          </p:cNvPr>
          <p:cNvSpPr txBox="1"/>
          <p:nvPr/>
        </p:nvSpPr>
        <p:spPr>
          <a:xfrm>
            <a:off x="5114563" y="5134272"/>
            <a:ext cx="3400787" cy="369332"/>
          </a:xfrm>
          <a:prstGeom prst="rect">
            <a:avLst/>
          </a:prstGeom>
          <a:noFill/>
        </p:spPr>
        <p:txBody>
          <a:bodyPr wrap="square">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800" b="1" kern="1200" dirty="0">
                <a:solidFill>
                  <a:srgbClr val="FF0000"/>
                </a:solidFill>
                <a:latin typeface="+mn-lt"/>
                <a:ea typeface="+mn-ea"/>
                <a:cs typeface="+mn-cs"/>
              </a:rPr>
              <a:t>A cada 2 </a:t>
            </a:r>
            <a:r>
              <a:rPr lang="pt-BR" b="1" dirty="0">
                <a:solidFill>
                  <a:srgbClr val="FF0000"/>
                </a:solidFill>
              </a:rPr>
              <a:t>Anos </a:t>
            </a:r>
            <a:r>
              <a:rPr lang="pt-BR" sz="1800" b="1" kern="1200" dirty="0">
                <a:solidFill>
                  <a:srgbClr val="FF0000"/>
                </a:solidFill>
                <a:latin typeface="+mn-lt"/>
                <a:ea typeface="+mn-ea"/>
                <a:cs typeface="+mn-cs"/>
              </a:rPr>
              <a:t>R$ </a:t>
            </a:r>
            <a:r>
              <a:rPr lang="pt-BR" sz="1600" b="1" kern="1200" dirty="0">
                <a:solidFill>
                  <a:srgbClr val="FF0000"/>
                </a:solidFill>
                <a:latin typeface="+mn-lt"/>
                <a:ea typeface="+mn-ea"/>
                <a:cs typeface="+mn-cs"/>
              </a:rPr>
              <a:t>1.280.160,00</a:t>
            </a:r>
            <a:endParaRPr lang="pt-BR" sz="1800" b="1" kern="1200" dirty="0">
              <a:solidFill>
                <a:srgbClr val="FF0000"/>
              </a:solidFill>
              <a:latin typeface="+mn-lt"/>
              <a:ea typeface="+mn-ea"/>
              <a:cs typeface="+mn-cs"/>
            </a:endParaRPr>
          </a:p>
        </p:txBody>
      </p:sp>
      <p:pic>
        <p:nvPicPr>
          <p:cNvPr id="7" name="Imagem 6">
            <a:extLst>
              <a:ext uri="{FF2B5EF4-FFF2-40B4-BE49-F238E27FC236}">
                <a16:creationId xmlns:a16="http://schemas.microsoft.com/office/drawing/2014/main" id="{43AB9A8A-48F9-54D0-E1B1-C91A7ED3888A}"/>
              </a:ext>
            </a:extLst>
          </p:cNvPr>
          <p:cNvPicPr>
            <a:picLocks noChangeAspect="1"/>
          </p:cNvPicPr>
          <p:nvPr/>
        </p:nvPicPr>
        <p:blipFill>
          <a:blip r:embed="rId5"/>
          <a:stretch>
            <a:fillRect/>
          </a:stretch>
        </p:blipFill>
        <p:spPr>
          <a:xfrm>
            <a:off x="5843335" y="3064341"/>
            <a:ext cx="3210373" cy="2295845"/>
          </a:xfrm>
          <a:prstGeom prst="rect">
            <a:avLst/>
          </a:prstGeom>
        </p:spPr>
      </p:pic>
    </p:spTree>
    <p:extLst>
      <p:ext uri="{BB962C8B-B14F-4D97-AF65-F5344CB8AC3E}">
        <p14:creationId xmlns:p14="http://schemas.microsoft.com/office/powerpoint/2010/main" val="700174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g2207cedb8ab_0_39"/>
          <p:cNvSpPr txBox="1">
            <a:spLocks noGrp="1"/>
          </p:cNvSpPr>
          <p:nvPr>
            <p:ph type="title"/>
          </p:nvPr>
        </p:nvSpPr>
        <p:spPr>
          <a:xfrm>
            <a:off x="628650" y="367451"/>
            <a:ext cx="7886700" cy="994275"/>
          </a:xfrm>
          <a:prstGeom prst="rect">
            <a:avLst/>
          </a:prstGeom>
          <a:noFill/>
          <a:ln>
            <a:noFill/>
          </a:ln>
        </p:spPr>
        <p:txBody>
          <a:bodyPr spcFirstLastPara="1" vert="horz" wrap="square" lIns="68569" tIns="34275" rIns="68569" bIns="34275" rtlCol="0" anchor="ctr" anchorCtr="0">
            <a:normAutofit/>
          </a:bodyPr>
          <a:lstStyle/>
          <a:p>
            <a:pPr>
              <a:buSzPts val="1100"/>
            </a:pPr>
            <a:r>
              <a:rPr lang="pt-BR" b="1" dirty="0"/>
              <a:t>MV</a:t>
            </a:r>
            <a:endParaRPr b="1" dirty="0"/>
          </a:p>
        </p:txBody>
      </p:sp>
      <p:pic>
        <p:nvPicPr>
          <p:cNvPr id="301" name="Google Shape;301;g2207cedb8ab_0_39"/>
          <p:cNvPicPr preferRelativeResize="0"/>
          <p:nvPr/>
        </p:nvPicPr>
        <p:blipFill rotWithShape="1">
          <a:blip r:embed="rId3">
            <a:alphaModFix/>
          </a:blip>
          <a:srcRect/>
          <a:stretch/>
        </p:blipFill>
        <p:spPr>
          <a:xfrm>
            <a:off x="628650" y="1131095"/>
            <a:ext cx="7886700" cy="3969545"/>
          </a:xfrm>
          <a:prstGeom prst="rect">
            <a:avLst/>
          </a:prstGeom>
          <a:noFill/>
          <a:ln>
            <a:noFill/>
          </a:ln>
        </p:spPr>
      </p:pic>
      <p:sp>
        <p:nvSpPr>
          <p:cNvPr id="302" name="Google Shape;302;g2207cedb8ab_0_39"/>
          <p:cNvSpPr txBox="1"/>
          <p:nvPr/>
        </p:nvSpPr>
        <p:spPr>
          <a:xfrm>
            <a:off x="2405393" y="5100638"/>
            <a:ext cx="4047075" cy="722700"/>
          </a:xfrm>
          <a:prstGeom prst="rect">
            <a:avLst/>
          </a:prstGeom>
          <a:noFill/>
          <a:ln>
            <a:noFill/>
          </a:ln>
        </p:spPr>
        <p:txBody>
          <a:bodyPr spcFirstLastPara="1" wrap="square" lIns="68569" tIns="68569" rIns="68569" bIns="68569" anchor="t" anchorCtr="0">
            <a:noAutofit/>
          </a:bodyPr>
          <a:lstStyle/>
          <a:p>
            <a:pPr>
              <a:buSzPts val="1900"/>
            </a:pPr>
            <a:r>
              <a:rPr lang="pt-BR" sz="1425" b="1">
                <a:solidFill>
                  <a:srgbClr val="FF0000"/>
                </a:solidFill>
              </a:rPr>
              <a:t>Obs: Não apresenta licença e manutenção do sistema de gerenciamento de banco de dados.</a:t>
            </a:r>
            <a:endParaRPr sz="1425" b="1">
              <a:solidFill>
                <a:srgbClr val="FF0000"/>
              </a:solidFill>
            </a:endParaRPr>
          </a:p>
        </p:txBody>
      </p:sp>
      <p:sp>
        <p:nvSpPr>
          <p:cNvPr id="2" name="Espaço Reservado para Rodapé 1">
            <a:extLst>
              <a:ext uri="{FF2B5EF4-FFF2-40B4-BE49-F238E27FC236}">
                <a16:creationId xmlns:a16="http://schemas.microsoft.com/office/drawing/2014/main" id="{F8666C25-7831-8518-DCB7-6182C087C3C0}"/>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600527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FA183439-2324-C4C4-6A83-DC7C66E701ED}"/>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13C672E5-1A07-3A01-9FC2-DBE68E674A21}"/>
              </a:ext>
            </a:extLst>
          </p:cNvPr>
          <p:cNvSpPr>
            <a:spLocks noGrp="1"/>
          </p:cNvSpPr>
          <p:nvPr>
            <p:ph type="title"/>
          </p:nvPr>
        </p:nvSpPr>
        <p:spPr>
          <a:xfrm>
            <a:off x="353027" y="532472"/>
            <a:ext cx="8437943" cy="499430"/>
          </a:xfrm>
        </p:spPr>
        <p:txBody>
          <a:bodyPr anchor="ctr">
            <a:noAutofit/>
          </a:bodyPr>
          <a:lstStyle/>
          <a:p>
            <a:pPr algn="ctr"/>
            <a:r>
              <a:rPr lang="pt-BR" sz="3200" b="1" dirty="0"/>
              <a:t>Software: Valores, Parcelamentos e Prazos  MV</a:t>
            </a:r>
          </a:p>
        </p:txBody>
      </p:sp>
      <p:graphicFrame>
        <p:nvGraphicFramePr>
          <p:cNvPr id="7" name="Tabela 6">
            <a:extLst>
              <a:ext uri="{FF2B5EF4-FFF2-40B4-BE49-F238E27FC236}">
                <a16:creationId xmlns:a16="http://schemas.microsoft.com/office/drawing/2014/main" id="{7CB3203D-E3F7-BDC6-9E21-7183C0294FCC}"/>
              </a:ext>
            </a:extLst>
          </p:cNvPr>
          <p:cNvGraphicFramePr>
            <a:graphicFrameLocks noGrp="1"/>
          </p:cNvGraphicFramePr>
          <p:nvPr/>
        </p:nvGraphicFramePr>
        <p:xfrm>
          <a:off x="934655" y="1139891"/>
          <a:ext cx="7274690" cy="5064139"/>
        </p:xfrm>
        <a:graphic>
          <a:graphicData uri="http://schemas.openxmlformats.org/drawingml/2006/table">
            <a:tbl>
              <a:tblPr firstRow="1" bandRow="1">
                <a:tableStyleId>{5C22544A-7EE6-4342-B048-85BDC9FD1C3A}</a:tableStyleId>
              </a:tblPr>
              <a:tblGrid>
                <a:gridCol w="3362447">
                  <a:extLst>
                    <a:ext uri="{9D8B030D-6E8A-4147-A177-3AD203B41FA5}">
                      <a16:colId xmlns:a16="http://schemas.microsoft.com/office/drawing/2014/main" val="3346485740"/>
                    </a:ext>
                  </a:extLst>
                </a:gridCol>
                <a:gridCol w="3912243">
                  <a:extLst>
                    <a:ext uri="{9D8B030D-6E8A-4147-A177-3AD203B41FA5}">
                      <a16:colId xmlns:a16="http://schemas.microsoft.com/office/drawing/2014/main" val="2530009532"/>
                    </a:ext>
                  </a:extLst>
                </a:gridCol>
              </a:tblGrid>
              <a:tr h="601283">
                <a:tc>
                  <a:txBody>
                    <a:bodyPr/>
                    <a:lstStyle/>
                    <a:p>
                      <a:endParaRPr lang="pt-BR" sz="1400" dirty="0"/>
                    </a:p>
                    <a:p>
                      <a:pPr marL="0" marR="0" lvl="0" indent="0" algn="l" defTabSz="685800" rtl="0" eaLnBrk="1" fontAlgn="auto" latinLnBrk="0" hangingPunct="1">
                        <a:lnSpc>
                          <a:spcPct val="100000"/>
                        </a:lnSpc>
                        <a:spcBef>
                          <a:spcPts val="0"/>
                        </a:spcBef>
                        <a:spcAft>
                          <a:spcPts val="0"/>
                        </a:spcAft>
                        <a:buClrTx/>
                        <a:buSzTx/>
                        <a:buFontTx/>
                        <a:buNone/>
                        <a:tabLst/>
                        <a:defRPr/>
                      </a:pPr>
                      <a:r>
                        <a:rPr lang="pt-BR" sz="1400" dirty="0"/>
                        <a:t>Descrição</a:t>
                      </a:r>
                    </a:p>
                  </a:txBody>
                  <a:tcPr/>
                </a:tc>
                <a:tc>
                  <a:txBody>
                    <a:bodyPr/>
                    <a:lstStyle/>
                    <a:p>
                      <a:r>
                        <a:rPr lang="pt-BR" sz="1600" dirty="0"/>
                        <a:t>Valor</a:t>
                      </a:r>
                    </a:p>
                  </a:txBody>
                  <a:tcPr anchor="b"/>
                </a:tc>
                <a:extLst>
                  <a:ext uri="{0D108BD9-81ED-4DB2-BD59-A6C34878D82A}">
                    <a16:rowId xmlns:a16="http://schemas.microsoft.com/office/drawing/2014/main" val="4117667526"/>
                  </a:ext>
                </a:extLst>
              </a:tr>
              <a:tr h="808890">
                <a:tc>
                  <a:txBody>
                    <a:bodyPr/>
                    <a:lstStyle/>
                    <a:p>
                      <a:pPr algn="r"/>
                      <a:r>
                        <a:rPr lang="pt-BR" sz="1600" b="1" kern="1200" dirty="0">
                          <a:solidFill>
                            <a:schemeClr val="tx1"/>
                          </a:solidFill>
                          <a:latin typeface="+mn-lt"/>
                          <a:ea typeface="+mn-ea"/>
                          <a:cs typeface="+mn-cs"/>
                        </a:rPr>
                        <a:t>Tempo de Implantação e valor:</a:t>
                      </a:r>
                      <a:endParaRPr lang="pt-BR" sz="16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10 meses</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R$ 1.128.314,40</a:t>
                      </a:r>
                    </a:p>
                  </a:txBody>
                  <a:tcPr anchor="b"/>
                </a:tc>
                <a:extLst>
                  <a:ext uri="{0D108BD9-81ED-4DB2-BD59-A6C34878D82A}">
                    <a16:rowId xmlns:a16="http://schemas.microsoft.com/office/drawing/2014/main" val="3062264219"/>
                  </a:ext>
                </a:extLst>
              </a:tr>
              <a:tr h="569219">
                <a:tc>
                  <a:txBody>
                    <a:bodyPr/>
                    <a:lstStyle/>
                    <a:p>
                      <a:pPr marL="0" algn="r" defTabSz="685800" rtl="0" eaLnBrk="1" latinLnBrk="0" hangingPunct="1"/>
                      <a:r>
                        <a:rPr lang="pt-BR" sz="1600" b="1" kern="1200" dirty="0">
                          <a:solidFill>
                            <a:schemeClr val="tx1"/>
                          </a:solidFill>
                          <a:latin typeface="+mn-lt"/>
                          <a:ea typeface="+mn-ea"/>
                          <a:cs typeface="+mn-cs"/>
                        </a:rPr>
                        <a:t>Mensalidade da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R$ 197.191,44</a:t>
                      </a:r>
                    </a:p>
                  </a:txBody>
                  <a:tcPr/>
                </a:tc>
                <a:extLst>
                  <a:ext uri="{0D108BD9-81ED-4DB2-BD59-A6C34878D82A}">
                    <a16:rowId xmlns:a16="http://schemas.microsoft.com/office/drawing/2014/main" val="1052471548"/>
                  </a:ext>
                </a:extLst>
              </a:tr>
              <a:tr h="808890">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acumulado de  implantação, mais licenças: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0" kern="1200" dirty="0">
                          <a:solidFill>
                            <a:schemeClr val="tx1"/>
                          </a:solidFill>
                          <a:latin typeface="+mn-lt"/>
                          <a:ea typeface="+mn-ea"/>
                          <a:cs typeface="+mn-cs"/>
                        </a:rPr>
                        <a:t>R$ 1.128.314,40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0" kern="1200" dirty="0">
                          <a:solidFill>
                            <a:srgbClr val="FF0000"/>
                          </a:solidFill>
                          <a:latin typeface="+mn-lt"/>
                          <a:ea typeface="+mn-ea"/>
                          <a:cs typeface="+mn-cs"/>
                        </a:rPr>
                        <a:t>R$ 843,600,00 (licença) </a:t>
                      </a:r>
                      <a:r>
                        <a:rPr lang="pt-BR" sz="1600" b="0" kern="1200" dirty="0">
                          <a:solidFill>
                            <a:schemeClr val="tx1"/>
                          </a:solidFill>
                          <a:latin typeface="+mn-lt"/>
                          <a:ea typeface="+mn-ea"/>
                          <a:cs typeface="+mn-cs"/>
                        </a:rPr>
                        <a:t>=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R$ 1.971.914,40  </a:t>
                      </a:r>
                    </a:p>
                  </a:txBody>
                  <a:tcPr anchor="b"/>
                </a:tc>
                <a:extLst>
                  <a:ext uri="{0D108BD9-81ED-4DB2-BD59-A6C34878D82A}">
                    <a16:rowId xmlns:a16="http://schemas.microsoft.com/office/drawing/2014/main" val="1470867125"/>
                  </a:ext>
                </a:extLst>
              </a:tr>
              <a:tr h="569219">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 Valor da manutenção mês: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R$ 53.340,00</a:t>
                      </a:r>
                    </a:p>
                  </a:txBody>
                  <a:tcPr/>
                </a:tc>
                <a:extLst>
                  <a:ext uri="{0D108BD9-81ED-4DB2-BD59-A6C34878D82A}">
                    <a16:rowId xmlns:a16="http://schemas.microsoft.com/office/drawing/2014/main" val="3753639003"/>
                  </a:ext>
                </a:extLst>
              </a:tr>
              <a:tr h="808890">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total da manutenção a cada ano:</a:t>
                      </a:r>
                    </a:p>
                  </a:txBody>
                  <a:tcPr/>
                </a:tc>
                <a:tc>
                  <a:txBody>
                    <a:bodyPr/>
                    <a:lstStyle/>
                    <a:p>
                      <a:pPr marL="0" algn="r" defTabSz="685800" rtl="0" eaLnBrk="1" latinLnBrk="0" hangingPunct="1"/>
                      <a:endParaRPr lang="pt-BR" sz="1600" b="1" kern="1200" dirty="0">
                        <a:solidFill>
                          <a:schemeClr val="tx1"/>
                        </a:solidFill>
                        <a:latin typeface="+mn-lt"/>
                        <a:ea typeface="+mn-ea"/>
                        <a:cs typeface="+mn-cs"/>
                      </a:endParaRPr>
                    </a:p>
                    <a:p>
                      <a:pPr marL="0" algn="r" defTabSz="685800" rtl="0" eaLnBrk="1" latinLnBrk="0" hangingPunct="1"/>
                      <a:endParaRPr lang="pt-BR" sz="1600" b="1" kern="1200" dirty="0">
                        <a:solidFill>
                          <a:schemeClr val="tx1"/>
                        </a:solidFill>
                        <a:latin typeface="+mn-lt"/>
                        <a:ea typeface="+mn-ea"/>
                        <a:cs typeface="+mn-cs"/>
                      </a:endParaRPr>
                    </a:p>
                    <a:p>
                      <a:pPr marL="0" algn="r" defTabSz="685800" rtl="0" eaLnBrk="1" latinLnBrk="0" hangingPunct="1"/>
                      <a:r>
                        <a:rPr lang="pt-BR" sz="1600" b="1" kern="1200" dirty="0">
                          <a:solidFill>
                            <a:schemeClr val="tx1"/>
                          </a:solidFill>
                          <a:latin typeface="+mn-lt"/>
                          <a:ea typeface="+mn-ea"/>
                          <a:cs typeface="+mn-cs"/>
                        </a:rPr>
                        <a:t>R$ 640.080,00</a:t>
                      </a:r>
                    </a:p>
                  </a:txBody>
                  <a:tcPr/>
                </a:tc>
                <a:extLst>
                  <a:ext uri="{0D108BD9-81ED-4DB2-BD59-A6C34878D82A}">
                    <a16:rowId xmlns:a16="http://schemas.microsoft.com/office/drawing/2014/main" val="2304447189"/>
                  </a:ext>
                </a:extLst>
              </a:tr>
              <a:tr h="835736">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acumulado em  manutenção, “pós implantação”, a cada 2 anos: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R$ 1.280.160,00</a:t>
                      </a:r>
                    </a:p>
                  </a:txBody>
                  <a:tcPr/>
                </a:tc>
                <a:extLst>
                  <a:ext uri="{0D108BD9-81ED-4DB2-BD59-A6C34878D82A}">
                    <a16:rowId xmlns:a16="http://schemas.microsoft.com/office/drawing/2014/main" val="3110679299"/>
                  </a:ext>
                </a:extLst>
              </a:tr>
            </a:tbl>
          </a:graphicData>
        </a:graphic>
      </p:graphicFrame>
      <p:sp>
        <p:nvSpPr>
          <p:cNvPr id="2" name="Espaço Reservado para Rodapé 1">
            <a:extLst>
              <a:ext uri="{FF2B5EF4-FFF2-40B4-BE49-F238E27FC236}">
                <a16:creationId xmlns:a16="http://schemas.microsoft.com/office/drawing/2014/main" id="{11DF7526-727B-47C5-D09F-349EBDEE2A93}"/>
              </a:ext>
            </a:extLst>
          </p:cNvPr>
          <p:cNvSpPr>
            <a:spLocks noGrp="1"/>
          </p:cNvSpPr>
          <p:nvPr>
            <p:ph type="ftr" sz="quarter" idx="11"/>
          </p:nvPr>
        </p:nvSpPr>
        <p:spPr/>
        <p:txBody>
          <a:bodyPr/>
          <a:lstStyle/>
          <a:p>
            <a:r>
              <a:rPr lang="en-US" dirty="0"/>
              <a:t>ALVF – </a:t>
            </a:r>
            <a:r>
              <a:rPr lang="en-US" dirty="0" err="1"/>
              <a:t>Associação</a:t>
            </a:r>
            <a:r>
              <a:rPr lang="en-US" dirty="0"/>
              <a:t> </a:t>
            </a:r>
            <a:r>
              <a:rPr lang="en-US" dirty="0" err="1"/>
              <a:t>Hospitalar</a:t>
            </a:r>
            <a:r>
              <a:rPr lang="en-US" dirty="0"/>
              <a:t> Lenoir Vargas Ferreira</a:t>
            </a:r>
          </a:p>
        </p:txBody>
      </p:sp>
    </p:spTree>
    <p:extLst>
      <p:ext uri="{BB962C8B-B14F-4D97-AF65-F5344CB8AC3E}">
        <p14:creationId xmlns:p14="http://schemas.microsoft.com/office/powerpoint/2010/main" val="2158297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9EB2E-0BA8-5B5B-3E18-532C08EB19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16FBFB-FFC0-91D9-5E19-F844AD8CEB85}"/>
              </a:ext>
            </a:extLst>
          </p:cNvPr>
          <p:cNvSpPr>
            <a:spLocks noGrp="1"/>
          </p:cNvSpPr>
          <p:nvPr>
            <p:ph type="title"/>
          </p:nvPr>
        </p:nvSpPr>
        <p:spPr>
          <a:xfrm>
            <a:off x="104172" y="160327"/>
            <a:ext cx="8843058" cy="1193911"/>
          </a:xfrm>
        </p:spPr>
        <p:txBody>
          <a:bodyPr anchor="ctr">
            <a:normAutofit fontScale="90000"/>
          </a:bodyPr>
          <a:lstStyle/>
          <a:p>
            <a:pPr algn="ctr"/>
            <a:r>
              <a:rPr lang="pt-BR" sz="4000" b="1" dirty="0"/>
              <a:t>Nuvem: Valores e Condições Comerciais</a:t>
            </a:r>
            <a:br>
              <a:rPr lang="pt-BR" sz="4000" b="1" dirty="0"/>
            </a:br>
            <a:r>
              <a:rPr lang="pt-BR" sz="2400" b="1" dirty="0"/>
              <a:t>(Infraestrutura Computacional)</a:t>
            </a:r>
            <a:endParaRPr lang="pt-BR" sz="4000" b="1" dirty="0"/>
          </a:p>
        </p:txBody>
      </p:sp>
      <p:graphicFrame>
        <p:nvGraphicFramePr>
          <p:cNvPr id="6" name="Tabela 5">
            <a:extLst>
              <a:ext uri="{FF2B5EF4-FFF2-40B4-BE49-F238E27FC236}">
                <a16:creationId xmlns:a16="http://schemas.microsoft.com/office/drawing/2014/main" id="{0C0CA374-DEBC-18AC-5DE2-ACACB2F501F5}"/>
              </a:ext>
            </a:extLst>
          </p:cNvPr>
          <p:cNvGraphicFramePr>
            <a:graphicFrameLocks noGrp="1"/>
          </p:cNvGraphicFramePr>
          <p:nvPr>
            <p:extLst>
              <p:ext uri="{D42A27DB-BD31-4B8C-83A1-F6EECF244321}">
                <p14:modId xmlns:p14="http://schemas.microsoft.com/office/powerpoint/2010/main" val="2068260082"/>
              </p:ext>
            </p:extLst>
          </p:nvPr>
        </p:nvGraphicFramePr>
        <p:xfrm>
          <a:off x="1909822" y="1750477"/>
          <a:ext cx="5324355" cy="4001291"/>
        </p:xfrm>
        <a:graphic>
          <a:graphicData uri="http://schemas.openxmlformats.org/drawingml/2006/table">
            <a:tbl>
              <a:tblPr firstRow="1" bandRow="1">
                <a:tableStyleId>{5C22544A-7EE6-4342-B048-85BDC9FD1C3A}</a:tableStyleId>
              </a:tblPr>
              <a:tblGrid>
                <a:gridCol w="2791066">
                  <a:extLst>
                    <a:ext uri="{9D8B030D-6E8A-4147-A177-3AD203B41FA5}">
                      <a16:colId xmlns:a16="http://schemas.microsoft.com/office/drawing/2014/main" val="2135881087"/>
                    </a:ext>
                  </a:extLst>
                </a:gridCol>
                <a:gridCol w="2533289">
                  <a:extLst>
                    <a:ext uri="{9D8B030D-6E8A-4147-A177-3AD203B41FA5}">
                      <a16:colId xmlns:a16="http://schemas.microsoft.com/office/drawing/2014/main" val="2530009532"/>
                    </a:ext>
                  </a:extLst>
                </a:gridCol>
              </a:tblGrid>
              <a:tr h="582194">
                <a:tc>
                  <a:txBody>
                    <a:bodyPr/>
                    <a:lstStyle/>
                    <a:p>
                      <a:r>
                        <a:rPr lang="pt-BR" sz="2000" dirty="0"/>
                        <a:t>Servidor e Banco de Dados</a:t>
                      </a:r>
                    </a:p>
                  </a:txBody>
                  <a:tcPr/>
                </a:tc>
                <a:tc>
                  <a:txBody>
                    <a:bodyPr/>
                    <a:lstStyle/>
                    <a:p>
                      <a:pPr algn="ctr"/>
                      <a:endParaRPr lang="pt-BR" sz="2000" dirty="0"/>
                    </a:p>
                    <a:p>
                      <a:pPr algn="ctr"/>
                      <a:r>
                        <a:rPr lang="pt-BR" sz="2000" dirty="0"/>
                        <a:t>MV</a:t>
                      </a:r>
                    </a:p>
                  </a:txBody>
                  <a:tcPr/>
                </a:tc>
                <a:extLst>
                  <a:ext uri="{0D108BD9-81ED-4DB2-BD59-A6C34878D82A}">
                    <a16:rowId xmlns:a16="http://schemas.microsoft.com/office/drawing/2014/main" val="1303682747"/>
                  </a:ext>
                </a:extLst>
              </a:tr>
              <a:tr h="322234">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Descrição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a:t>
                      </a:r>
                    </a:p>
                  </a:txBody>
                  <a:tcPr anchor="b"/>
                </a:tc>
                <a:extLst>
                  <a:ext uri="{0D108BD9-81ED-4DB2-BD59-A6C34878D82A}">
                    <a16:rowId xmlns:a16="http://schemas.microsoft.com/office/drawing/2014/main" val="4117667526"/>
                  </a:ext>
                </a:extLst>
              </a:tr>
              <a:tr h="368919">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Implantação e demais:</a:t>
                      </a:r>
                    </a:p>
                  </a:txBody>
                  <a:tcPr anchor="b"/>
                </a:tc>
                <a:tc>
                  <a:txBody>
                    <a:bodyPr/>
                    <a:lstStyle/>
                    <a:p>
                      <a:pPr marL="685800" marR="0" lvl="2"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Não informado</a:t>
                      </a:r>
                    </a:p>
                  </a:txBody>
                  <a:tcPr anchor="b"/>
                </a:tc>
                <a:extLst>
                  <a:ext uri="{0D108BD9-81ED-4DB2-BD59-A6C34878D82A}">
                    <a16:rowId xmlns:a16="http://schemas.microsoft.com/office/drawing/2014/main" val="2784250655"/>
                  </a:ext>
                </a:extLst>
              </a:tr>
              <a:tr h="416688">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Mensalidade da Infraestrutura:</a:t>
                      </a:r>
                    </a:p>
                  </a:txBody>
                  <a:tcPr anchor="b"/>
                </a:tc>
                <a:tc>
                  <a:txBody>
                    <a:bodyPr/>
                    <a:lstStyle/>
                    <a:p>
                      <a:pPr marL="685800" marR="0" lvl="2"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Não informado</a:t>
                      </a:r>
                    </a:p>
                  </a:txBody>
                  <a:tcPr anchor="b"/>
                </a:tc>
                <a:extLst>
                  <a:ext uri="{0D108BD9-81ED-4DB2-BD59-A6C34878D82A}">
                    <a16:rowId xmlns:a16="http://schemas.microsoft.com/office/drawing/2014/main" val="1470867125"/>
                  </a:ext>
                </a:extLst>
              </a:tr>
              <a:tr h="532436">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Mensalidade Serviços Gerenciados: </a:t>
                      </a:r>
                    </a:p>
                  </a:txBody>
                  <a:tcPr anchor="b"/>
                </a:tc>
                <a:tc>
                  <a:txBody>
                    <a:bodyPr/>
                    <a:lstStyle/>
                    <a:p>
                      <a:pPr marL="685800" marR="0" lvl="2"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Não informado</a:t>
                      </a:r>
                    </a:p>
                  </a:txBody>
                  <a:tcPr anchor="b"/>
                </a:tc>
                <a:extLst>
                  <a:ext uri="{0D108BD9-81ED-4DB2-BD59-A6C34878D82A}">
                    <a16:rowId xmlns:a16="http://schemas.microsoft.com/office/drawing/2014/main" val="3753639003"/>
                  </a:ext>
                </a:extLst>
              </a:tr>
              <a:tr h="424164">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Mensalidade Total:</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txBody>
                  <a:tcPr anchor="b"/>
                </a:tc>
                <a:extLst>
                  <a:ext uri="{0D108BD9-81ED-4DB2-BD59-A6C34878D82A}">
                    <a16:rowId xmlns:a16="http://schemas.microsoft.com/office/drawing/2014/main" val="2304447189"/>
                  </a:ext>
                </a:extLst>
              </a:tr>
              <a:tr h="555585">
                <a:tc>
                  <a:txBody>
                    <a:bodyPr/>
                    <a:lstStyle/>
                    <a:p>
                      <a:pPr marL="0" indent="0" algn="r">
                        <a:buNone/>
                      </a:pPr>
                      <a:r>
                        <a:rPr lang="pt-BR" sz="1400" b="1" kern="1200" dirty="0">
                          <a:solidFill>
                            <a:schemeClr val="tx1"/>
                          </a:solidFill>
                          <a:latin typeface="+mn-lt"/>
                          <a:ea typeface="+mn-ea"/>
                          <a:cs typeface="+mn-cs"/>
                        </a:rPr>
                        <a:t>Valores acumulados em 24 meses2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txBody>
                  <a:tcPr anchor="b"/>
                </a:tc>
                <a:extLst>
                  <a:ext uri="{0D108BD9-81ED-4DB2-BD59-A6C34878D82A}">
                    <a16:rowId xmlns:a16="http://schemas.microsoft.com/office/drawing/2014/main" val="3218030701"/>
                  </a:ext>
                </a:extLst>
              </a:tr>
              <a:tr h="667179">
                <a:tc>
                  <a:txBody>
                    <a:bodyPr/>
                    <a:lstStyle/>
                    <a:p>
                      <a:pPr marL="0" indent="0" algn="r">
                        <a:buNone/>
                      </a:pPr>
                      <a:r>
                        <a:rPr lang="pt-BR" sz="1400" b="1" kern="1200" dirty="0">
                          <a:solidFill>
                            <a:schemeClr val="tx1"/>
                          </a:solidFill>
                          <a:latin typeface="+mn-lt"/>
                          <a:ea typeface="+mn-ea"/>
                          <a:cs typeface="+mn-cs"/>
                        </a:rPr>
                        <a:t>Valores acumulados em 60 meses/ 5 anos: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txBody>
                  <a:tcPr anchor="b"/>
                </a:tc>
                <a:extLst>
                  <a:ext uri="{0D108BD9-81ED-4DB2-BD59-A6C34878D82A}">
                    <a16:rowId xmlns:a16="http://schemas.microsoft.com/office/drawing/2014/main" val="2852570057"/>
                  </a:ext>
                </a:extLst>
              </a:tr>
            </a:tbl>
          </a:graphicData>
        </a:graphic>
      </p:graphicFrame>
      <p:sp>
        <p:nvSpPr>
          <p:cNvPr id="3" name="Espaço Reservado para Rodapé 2">
            <a:extLst>
              <a:ext uri="{FF2B5EF4-FFF2-40B4-BE49-F238E27FC236}">
                <a16:creationId xmlns:a16="http://schemas.microsoft.com/office/drawing/2014/main" id="{D108C399-473A-7134-8DFC-798BBF1F5966}"/>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284854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4">
          <a:extLst>
            <a:ext uri="{FF2B5EF4-FFF2-40B4-BE49-F238E27FC236}">
              <a16:creationId xmlns:a16="http://schemas.microsoft.com/office/drawing/2014/main" id="{E68C0C75-76D4-533C-9BEE-7F6FB88B3383}"/>
            </a:ext>
          </a:extLst>
        </p:cNvPr>
        <p:cNvGrpSpPr/>
        <p:nvPr/>
      </p:nvGrpSpPr>
      <p:grpSpPr>
        <a:xfrm>
          <a:off x="0" y="0"/>
          <a:ext cx="0" cy="0"/>
          <a:chOff x="0" y="0"/>
          <a:chExt cx="0" cy="0"/>
        </a:xfrm>
      </p:grpSpPr>
      <p:sp useBgFill="1">
        <p:nvSpPr>
          <p:cNvPr id="260" name="Rectangle 25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ight Triangle 26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Rectangle 26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Google Shape;255;p5">
            <a:extLst>
              <a:ext uri="{FF2B5EF4-FFF2-40B4-BE49-F238E27FC236}">
                <a16:creationId xmlns:a16="http://schemas.microsoft.com/office/drawing/2014/main" id="{1AE988C1-949A-9D3E-DFC7-210F3EB05AFD}"/>
              </a:ext>
            </a:extLst>
          </p:cNvPr>
          <p:cNvSpPr txBox="1"/>
          <p:nvPr/>
        </p:nvSpPr>
        <p:spPr>
          <a:xfrm>
            <a:off x="772511" y="1924255"/>
            <a:ext cx="7803930" cy="3000030"/>
          </a:xfrm>
          <a:prstGeom prst="rect">
            <a:avLst/>
          </a:prstGeom>
        </p:spPr>
        <p:txBody>
          <a:bodyPr spcFirstLastPara="1" vert="horz" lIns="91440" tIns="45720" rIns="91440" bIns="45720" rtlCol="0" anchor="b" anchorCtr="0">
            <a:normAutofit fontScale="92500" lnSpcReduction="10000"/>
          </a:bodyPr>
          <a:lstStyle/>
          <a:p>
            <a:pPr>
              <a:lnSpc>
                <a:spcPct val="90000"/>
              </a:lnSpc>
              <a:spcBef>
                <a:spcPct val="0"/>
              </a:spcBef>
              <a:spcAft>
                <a:spcPts val="600"/>
              </a:spcAft>
              <a:buSzPts val="5400"/>
            </a:pPr>
            <a:endParaRPr lang="en-US" sz="5500" b="1" kern="1200" dirty="0">
              <a:solidFill>
                <a:schemeClr val="tx1"/>
              </a:solidFill>
              <a:latin typeface="+mj-lt"/>
              <a:ea typeface="+mj-ea"/>
              <a:cs typeface="+mj-cs"/>
            </a:endParaRPr>
          </a:p>
          <a:p>
            <a:pPr>
              <a:lnSpc>
                <a:spcPct val="90000"/>
              </a:lnSpc>
              <a:spcBef>
                <a:spcPct val="0"/>
              </a:spcBef>
              <a:spcAft>
                <a:spcPts val="600"/>
              </a:spcAft>
              <a:buSzPts val="5400"/>
            </a:pPr>
            <a:r>
              <a:rPr lang="en-US" sz="5500" b="1" kern="1200" dirty="0">
                <a:solidFill>
                  <a:schemeClr val="tx1"/>
                </a:solidFill>
                <a:latin typeface="+mj-lt"/>
                <a:ea typeface="+mj-ea"/>
                <a:cs typeface="+mj-cs"/>
              </a:rPr>
              <a:t>Sistema </a:t>
            </a:r>
            <a:r>
              <a:rPr lang="en-US" sz="5500" b="1" kern="1200" dirty="0" err="1">
                <a:solidFill>
                  <a:schemeClr val="tx1"/>
                </a:solidFill>
                <a:latin typeface="+mj-lt"/>
                <a:ea typeface="+mj-ea"/>
                <a:cs typeface="+mj-cs"/>
              </a:rPr>
              <a:t>Aberto</a:t>
            </a:r>
            <a:r>
              <a:rPr lang="en-US" sz="5500" b="1" kern="1200" dirty="0">
                <a:solidFill>
                  <a:schemeClr val="tx1"/>
                </a:solidFill>
                <a:latin typeface="+mj-lt"/>
                <a:ea typeface="+mj-ea"/>
                <a:cs typeface="+mj-cs"/>
              </a:rPr>
              <a:t>/</a:t>
            </a:r>
          </a:p>
          <a:p>
            <a:pPr>
              <a:lnSpc>
                <a:spcPct val="90000"/>
              </a:lnSpc>
              <a:spcBef>
                <a:spcPct val="0"/>
              </a:spcBef>
              <a:spcAft>
                <a:spcPts val="600"/>
              </a:spcAft>
              <a:buSzPts val="5400"/>
            </a:pPr>
            <a:r>
              <a:rPr lang="en-US" sz="5500" b="1" dirty="0" err="1">
                <a:latin typeface="+mj-lt"/>
                <a:ea typeface="+mj-ea"/>
                <a:cs typeface="+mj-cs"/>
              </a:rPr>
              <a:t>Transferência</a:t>
            </a:r>
            <a:r>
              <a:rPr lang="en-US" sz="5500" b="1" dirty="0">
                <a:latin typeface="+mj-lt"/>
                <a:ea typeface="+mj-ea"/>
                <a:cs typeface="+mj-cs"/>
              </a:rPr>
              <a:t> de </a:t>
            </a:r>
            <a:r>
              <a:rPr lang="en-US" sz="5500" b="1" dirty="0" err="1">
                <a:latin typeface="+mj-lt"/>
                <a:ea typeface="+mj-ea"/>
                <a:cs typeface="+mj-cs"/>
              </a:rPr>
              <a:t>Tecnologia</a:t>
            </a:r>
            <a:r>
              <a:rPr lang="en-US" sz="5500" b="1" dirty="0">
                <a:latin typeface="+mj-lt"/>
                <a:ea typeface="+mj-ea"/>
                <a:cs typeface="+mj-cs"/>
              </a:rPr>
              <a:t> Código </a:t>
            </a:r>
            <a:r>
              <a:rPr lang="en-US" sz="5500" b="1" kern="1200" dirty="0">
                <a:solidFill>
                  <a:schemeClr val="tx1"/>
                </a:solidFill>
                <a:latin typeface="+mj-lt"/>
                <a:ea typeface="+mj-ea"/>
                <a:cs typeface="+mj-cs"/>
              </a:rPr>
              <a:t>Open Source</a:t>
            </a:r>
          </a:p>
          <a:p>
            <a:pPr>
              <a:lnSpc>
                <a:spcPct val="90000"/>
              </a:lnSpc>
              <a:spcBef>
                <a:spcPct val="0"/>
              </a:spcBef>
              <a:spcAft>
                <a:spcPts val="600"/>
              </a:spcAft>
              <a:buSzPts val="5400"/>
            </a:pPr>
            <a:endParaRPr lang="en-US" sz="5500" b="1" kern="1200" dirty="0">
              <a:solidFill>
                <a:schemeClr val="tx1"/>
              </a:solidFill>
              <a:latin typeface="+mj-lt"/>
              <a:ea typeface="+mj-ea"/>
              <a:cs typeface="+mj-cs"/>
            </a:endParaRPr>
          </a:p>
        </p:txBody>
      </p:sp>
      <p:sp>
        <p:nvSpPr>
          <p:cNvPr id="2" name="Espaço Reservado para Rodapé 1">
            <a:extLst>
              <a:ext uri="{FF2B5EF4-FFF2-40B4-BE49-F238E27FC236}">
                <a16:creationId xmlns:a16="http://schemas.microsoft.com/office/drawing/2014/main" id="{189F9185-9578-0149-BD79-92518FE5037C}"/>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21034216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5" name="Google Shape;315;p6" descr="Tela de televisão&#10;&#10;Descrição gerada automaticamente"/>
          <p:cNvPicPr preferRelativeResize="0">
            <a:picLocks noGrp="1"/>
          </p:cNvPicPr>
          <p:nvPr>
            <p:ph type="body" idx="1"/>
          </p:nvPr>
        </p:nvPicPr>
        <p:blipFill rotWithShape="1">
          <a:blip r:embed="rId3">
            <a:alphaModFix/>
          </a:blip>
          <a:srcRect/>
          <a:stretch/>
        </p:blipFill>
        <p:spPr>
          <a:xfrm>
            <a:off x="2500739" y="1546845"/>
            <a:ext cx="6011755" cy="3717113"/>
          </a:xfrm>
          <a:prstGeom prst="rect">
            <a:avLst/>
          </a:prstGeom>
          <a:noFill/>
          <a:ln>
            <a:noFill/>
          </a:ln>
        </p:spPr>
      </p:pic>
      <p:pic>
        <p:nvPicPr>
          <p:cNvPr id="317" name="Google Shape;317;p6"/>
          <p:cNvPicPr preferRelativeResize="0"/>
          <p:nvPr/>
        </p:nvPicPr>
        <p:blipFill rotWithShape="1">
          <a:blip r:embed="rId4">
            <a:alphaModFix/>
          </a:blip>
          <a:srcRect/>
          <a:stretch/>
        </p:blipFill>
        <p:spPr>
          <a:xfrm>
            <a:off x="504420" y="3659758"/>
            <a:ext cx="2750344" cy="1758657"/>
          </a:xfrm>
          <a:prstGeom prst="rect">
            <a:avLst/>
          </a:prstGeom>
          <a:noFill/>
          <a:ln>
            <a:noFill/>
          </a:ln>
        </p:spPr>
      </p:pic>
      <p:sp>
        <p:nvSpPr>
          <p:cNvPr id="320" name="Google Shape;320;p6"/>
          <p:cNvSpPr/>
          <p:nvPr/>
        </p:nvSpPr>
        <p:spPr>
          <a:xfrm rot="-3873240">
            <a:off x="5481421" y="1893776"/>
            <a:ext cx="1370764" cy="133968"/>
          </a:xfrm>
          <a:prstGeom prst="rightArrow">
            <a:avLst>
              <a:gd name="adj1" fmla="val 50000"/>
              <a:gd name="adj2" fmla="val 50000"/>
            </a:avLst>
          </a:prstGeom>
          <a:solidFill>
            <a:schemeClr val="accent2"/>
          </a:solidFill>
          <a:ln w="19050" cap="flat" cmpd="sng">
            <a:solidFill>
              <a:srgbClr val="204613"/>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21" name="Google Shape;321;p6"/>
          <p:cNvSpPr/>
          <p:nvPr/>
        </p:nvSpPr>
        <p:spPr>
          <a:xfrm>
            <a:off x="6129604" y="2771622"/>
            <a:ext cx="798619" cy="148293"/>
          </a:xfrm>
          <a:prstGeom prst="rightArrow">
            <a:avLst>
              <a:gd name="adj1" fmla="val 50000"/>
              <a:gd name="adj2" fmla="val 50000"/>
            </a:avLst>
          </a:prstGeom>
          <a:solidFill>
            <a:schemeClr val="accent2"/>
          </a:solidFill>
          <a:ln w="19050" cap="flat" cmpd="sng">
            <a:solidFill>
              <a:srgbClr val="204613"/>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22" name="Google Shape;322;p6"/>
          <p:cNvSpPr txBox="1"/>
          <p:nvPr/>
        </p:nvSpPr>
        <p:spPr>
          <a:xfrm>
            <a:off x="6187514" y="1101502"/>
            <a:ext cx="828097" cy="276969"/>
          </a:xfrm>
          <a:prstGeom prst="rect">
            <a:avLst/>
          </a:prstGeom>
          <a:noFill/>
          <a:ln>
            <a:noFill/>
          </a:ln>
        </p:spPr>
        <p:txBody>
          <a:bodyPr spcFirstLastPara="1" wrap="square" lIns="68569" tIns="34275" rIns="68569" bIns="34275" anchor="t" anchorCtr="0">
            <a:spAutoFit/>
          </a:bodyPr>
          <a:lstStyle/>
          <a:p>
            <a:pPr>
              <a:buSzPts val="1800"/>
            </a:pPr>
            <a:r>
              <a:rPr lang="pt-BR" sz="1350" b="1" dirty="0" err="1">
                <a:solidFill>
                  <a:schemeClr val="accent1"/>
                </a:solidFill>
              </a:rPr>
              <a:t>HUF’s</a:t>
            </a:r>
            <a:endParaRPr sz="1350" b="1" dirty="0">
              <a:solidFill>
                <a:schemeClr val="accent1"/>
              </a:solidFill>
            </a:endParaRPr>
          </a:p>
        </p:txBody>
      </p:sp>
      <p:sp>
        <p:nvSpPr>
          <p:cNvPr id="314" name="Google Shape;314;p6"/>
          <p:cNvSpPr txBox="1">
            <a:spLocks noGrp="1"/>
          </p:cNvSpPr>
          <p:nvPr>
            <p:ph type="title"/>
          </p:nvPr>
        </p:nvSpPr>
        <p:spPr>
          <a:xfrm>
            <a:off x="1004567" y="100379"/>
            <a:ext cx="6471522" cy="994275"/>
          </a:xfrm>
          <a:prstGeom prst="rect">
            <a:avLst/>
          </a:prstGeom>
          <a:noFill/>
          <a:ln>
            <a:noFill/>
          </a:ln>
        </p:spPr>
        <p:txBody>
          <a:bodyPr spcFirstLastPara="1" vert="horz" wrap="square" lIns="68569" tIns="34275" rIns="68569" bIns="34275" rtlCol="0" anchor="ctr" anchorCtr="0">
            <a:normAutofit/>
          </a:bodyPr>
          <a:lstStyle/>
          <a:p>
            <a:pPr>
              <a:buSzPts val="4400"/>
            </a:pPr>
            <a:r>
              <a:rPr lang="pt-BR" b="1" dirty="0"/>
              <a:t>SES/SC         CIASC         </a:t>
            </a:r>
            <a:r>
              <a:rPr lang="pt-BR" sz="4000" b="1" dirty="0" err="1"/>
              <a:t>AGHUse</a:t>
            </a:r>
            <a:endParaRPr b="1" dirty="0"/>
          </a:p>
        </p:txBody>
      </p:sp>
      <p:sp>
        <p:nvSpPr>
          <p:cNvPr id="316" name="Google Shape;316;p6"/>
          <p:cNvSpPr txBox="1"/>
          <p:nvPr/>
        </p:nvSpPr>
        <p:spPr>
          <a:xfrm>
            <a:off x="576255" y="1742432"/>
            <a:ext cx="2080575" cy="1269548"/>
          </a:xfrm>
          <a:prstGeom prst="rect">
            <a:avLst/>
          </a:prstGeom>
          <a:noFill/>
          <a:ln>
            <a:noFill/>
          </a:ln>
        </p:spPr>
        <p:txBody>
          <a:bodyPr spcFirstLastPara="1" wrap="square" lIns="68569" tIns="34275" rIns="68569" bIns="34275" anchor="t" anchorCtr="0">
            <a:spAutoFit/>
          </a:bodyPr>
          <a:lstStyle/>
          <a:p>
            <a:pPr>
              <a:buClr>
                <a:schemeClr val="dk1"/>
              </a:buClr>
              <a:buSzPts val="1800"/>
            </a:pPr>
            <a:endParaRPr sz="1350" dirty="0">
              <a:solidFill>
                <a:schemeClr val="dk1"/>
              </a:solidFill>
            </a:endParaRPr>
          </a:p>
          <a:p>
            <a:pPr marL="4763" indent="-4763">
              <a:buClr>
                <a:schemeClr val="dk1"/>
              </a:buClr>
              <a:buSzPts val="1700"/>
              <a:buFont typeface="Arial"/>
              <a:buChar char="•"/>
            </a:pPr>
            <a:r>
              <a:rPr lang="pt-BR" sz="1275" dirty="0">
                <a:solidFill>
                  <a:schemeClr val="dk1"/>
                </a:solidFill>
              </a:rPr>
              <a:t>Mainframe (80s-90s)</a:t>
            </a:r>
            <a:endParaRPr sz="975" dirty="0"/>
          </a:p>
          <a:p>
            <a:pPr marL="4763" indent="-4763">
              <a:buClr>
                <a:schemeClr val="dk1"/>
              </a:buClr>
              <a:buSzPts val="1700"/>
              <a:buFont typeface="Arial"/>
              <a:buChar char="•"/>
            </a:pPr>
            <a:r>
              <a:rPr lang="pt-BR" sz="1275" dirty="0">
                <a:solidFill>
                  <a:schemeClr val="dk1"/>
                </a:solidFill>
              </a:rPr>
              <a:t>AGH (2000)</a:t>
            </a:r>
            <a:endParaRPr sz="975" dirty="0"/>
          </a:p>
          <a:p>
            <a:pPr marL="4763" indent="-4763">
              <a:buClr>
                <a:schemeClr val="dk1"/>
              </a:buClr>
              <a:buSzPts val="1700"/>
              <a:buFont typeface="Arial"/>
              <a:buChar char="•"/>
            </a:pPr>
            <a:r>
              <a:rPr lang="pt-BR" sz="1275" dirty="0">
                <a:solidFill>
                  <a:schemeClr val="dk1"/>
                </a:solidFill>
              </a:rPr>
              <a:t>Projeto AGHU (2009)</a:t>
            </a:r>
            <a:endParaRPr sz="975" dirty="0"/>
          </a:p>
          <a:p>
            <a:pPr marL="4763" indent="-4763">
              <a:buClr>
                <a:schemeClr val="dk1"/>
              </a:buClr>
              <a:buSzPts val="1700"/>
              <a:buFont typeface="Arial"/>
              <a:buChar char="•"/>
            </a:pPr>
            <a:r>
              <a:rPr lang="pt-BR" sz="1275" dirty="0" err="1">
                <a:solidFill>
                  <a:schemeClr val="dk1"/>
                </a:solidFill>
              </a:rPr>
              <a:t>AGHUse</a:t>
            </a:r>
            <a:r>
              <a:rPr lang="pt-BR" sz="1275" dirty="0">
                <a:solidFill>
                  <a:schemeClr val="dk1"/>
                </a:solidFill>
              </a:rPr>
              <a:t> (2014) </a:t>
            </a:r>
            <a:endParaRPr sz="975" dirty="0"/>
          </a:p>
          <a:p>
            <a:pPr>
              <a:buSzPts val="1800"/>
            </a:pPr>
            <a:endParaRPr sz="1350" dirty="0">
              <a:solidFill>
                <a:schemeClr val="dk1"/>
              </a:solidFill>
            </a:endParaRPr>
          </a:p>
        </p:txBody>
      </p:sp>
      <p:sp>
        <p:nvSpPr>
          <p:cNvPr id="318" name="Google Shape;318;p6"/>
          <p:cNvSpPr/>
          <p:nvPr/>
        </p:nvSpPr>
        <p:spPr>
          <a:xfrm>
            <a:off x="4572000" y="443729"/>
            <a:ext cx="376618" cy="307573"/>
          </a:xfrm>
          <a:prstGeom prst="rightArrow">
            <a:avLst>
              <a:gd name="adj1" fmla="val 50000"/>
              <a:gd name="adj2" fmla="val 50000"/>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19" name="Google Shape;319;p6"/>
          <p:cNvSpPr/>
          <p:nvPr/>
        </p:nvSpPr>
        <p:spPr>
          <a:xfrm>
            <a:off x="2656830" y="443729"/>
            <a:ext cx="376618" cy="307573"/>
          </a:xfrm>
          <a:prstGeom prst="rightArrow">
            <a:avLst>
              <a:gd name="adj1" fmla="val 50000"/>
              <a:gd name="adj2" fmla="val 50000"/>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23" name="Google Shape;323;p6"/>
          <p:cNvSpPr txBox="1"/>
          <p:nvPr/>
        </p:nvSpPr>
        <p:spPr>
          <a:xfrm>
            <a:off x="7758806" y="2511058"/>
            <a:ext cx="1130850" cy="946383"/>
          </a:xfrm>
          <a:prstGeom prst="rect">
            <a:avLst/>
          </a:prstGeom>
          <a:solidFill>
            <a:schemeClr val="lt1"/>
          </a:solidFill>
          <a:ln w="38100" cap="flat" cmpd="sng">
            <a:solidFill>
              <a:srgbClr val="0000FF"/>
            </a:solidFill>
            <a:prstDash val="solid"/>
            <a:round/>
            <a:headEnd type="none" w="sm" len="sm"/>
            <a:tailEnd type="none" w="sm" len="sm"/>
          </a:ln>
        </p:spPr>
        <p:txBody>
          <a:bodyPr spcFirstLastPara="1" wrap="square" lIns="68569" tIns="34275" rIns="68569" bIns="34275" anchor="t" anchorCtr="0">
            <a:spAutoFit/>
          </a:bodyPr>
          <a:lstStyle/>
          <a:p>
            <a:pPr>
              <a:buSzPts val="1600"/>
            </a:pPr>
            <a:r>
              <a:rPr lang="pt-BR" sz="1125" b="1">
                <a:solidFill>
                  <a:schemeClr val="accent1"/>
                </a:solidFill>
              </a:rPr>
              <a:t>INclusão deNovos </a:t>
            </a:r>
            <a:endParaRPr sz="975"/>
          </a:p>
          <a:p>
            <a:pPr>
              <a:buSzPts val="1600"/>
            </a:pPr>
            <a:r>
              <a:rPr lang="pt-BR" sz="1125" b="1">
                <a:solidFill>
                  <a:schemeClr val="accent1"/>
                </a:solidFill>
              </a:rPr>
              <a:t>Módulos</a:t>
            </a:r>
            <a:endParaRPr sz="975"/>
          </a:p>
          <a:p>
            <a:pPr>
              <a:buSzPts val="1600"/>
            </a:pPr>
            <a:r>
              <a:rPr lang="pt-BR" sz="1125" b="1">
                <a:solidFill>
                  <a:schemeClr val="accent1"/>
                </a:solidFill>
              </a:rPr>
              <a:t>e </a:t>
            </a:r>
            <a:endParaRPr sz="975"/>
          </a:p>
          <a:p>
            <a:pPr>
              <a:buSzPts val="1600"/>
            </a:pPr>
            <a:r>
              <a:rPr lang="pt-BR" sz="1125" b="1">
                <a:solidFill>
                  <a:schemeClr val="accent1"/>
                </a:solidFill>
              </a:rPr>
              <a:t>atualizaçõe</a:t>
            </a:r>
            <a:r>
              <a:rPr lang="pt-BR" sz="1200" b="1">
                <a:solidFill>
                  <a:schemeClr val="accent1"/>
                </a:solidFill>
              </a:rPr>
              <a:t>s</a:t>
            </a:r>
            <a:endParaRPr sz="1050"/>
          </a:p>
        </p:txBody>
      </p:sp>
      <p:sp>
        <p:nvSpPr>
          <p:cNvPr id="324" name="Google Shape;324;p6"/>
          <p:cNvSpPr/>
          <p:nvPr/>
        </p:nvSpPr>
        <p:spPr>
          <a:xfrm>
            <a:off x="6120206" y="1958344"/>
            <a:ext cx="2925900" cy="2052000"/>
          </a:xfrm>
          <a:prstGeom prst="ellipse">
            <a:avLst/>
          </a:prstGeom>
          <a:noFill/>
          <a:ln w="15240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buSzPts val="1400"/>
            </a:pPr>
            <a:endParaRPr sz="1050"/>
          </a:p>
        </p:txBody>
      </p:sp>
      <p:sp>
        <p:nvSpPr>
          <p:cNvPr id="325" name="Google Shape;325;p6"/>
          <p:cNvSpPr/>
          <p:nvPr/>
        </p:nvSpPr>
        <p:spPr>
          <a:xfrm>
            <a:off x="5847828" y="902289"/>
            <a:ext cx="1260675" cy="716625"/>
          </a:xfrm>
          <a:prstGeom prst="ellipse">
            <a:avLst/>
          </a:prstGeom>
          <a:noFill/>
          <a:ln w="15240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buSzPts val="1400"/>
            </a:pPr>
            <a:endParaRPr sz="1050"/>
          </a:p>
        </p:txBody>
      </p:sp>
      <p:pic>
        <p:nvPicPr>
          <p:cNvPr id="2" name="Imagem 1" descr="Placa azul com letras brancas em fundo preto&#10;&#10;O conteúdo gerado por IA pode estar incorreto.">
            <a:extLst>
              <a:ext uri="{FF2B5EF4-FFF2-40B4-BE49-F238E27FC236}">
                <a16:creationId xmlns:a16="http://schemas.microsoft.com/office/drawing/2014/main" id="{AE6304D9-281D-20C3-3081-57879BDD2134}"/>
              </a:ext>
            </a:extLst>
          </p:cNvPr>
          <p:cNvPicPr>
            <a:picLocks noChangeAspect="1"/>
          </p:cNvPicPr>
          <p:nvPr/>
        </p:nvPicPr>
        <p:blipFill>
          <a:blip r:embed="rId5"/>
          <a:stretch>
            <a:fillRect/>
          </a:stretch>
        </p:blipFill>
        <p:spPr>
          <a:xfrm>
            <a:off x="7640720" y="253572"/>
            <a:ext cx="1248936" cy="687886"/>
          </a:xfrm>
          <a:prstGeom prst="rect">
            <a:avLst/>
          </a:prstGeom>
        </p:spPr>
      </p:pic>
    </p:spTree>
    <p:extLst>
      <p:ext uri="{BB962C8B-B14F-4D97-AF65-F5344CB8AC3E}">
        <p14:creationId xmlns:p14="http://schemas.microsoft.com/office/powerpoint/2010/main" val="11493052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11700" y="310054"/>
            <a:ext cx="8520600" cy="1236644"/>
          </a:xfrm>
          <a:prstGeom prst="rect">
            <a:avLst/>
          </a:prstGeom>
        </p:spPr>
        <p:txBody>
          <a:bodyPr spcFirstLastPara="1" vert="horz" wrap="square" lIns="91425" tIns="91425" rIns="91425" bIns="91425" rtlCol="0" anchor="t" anchorCtr="0">
            <a:normAutofit/>
          </a:bodyPr>
          <a:lstStyle/>
          <a:p>
            <a:pPr algn="ctr"/>
            <a:r>
              <a:rPr lang="pt-BR" b="1" dirty="0">
                <a:solidFill>
                  <a:srgbClr val="0000FF"/>
                </a:solidFill>
              </a:rPr>
              <a:t>Mais de 80 Hospitais e Membros da Comunidade de Desenvolvimento </a:t>
            </a:r>
            <a:r>
              <a:rPr lang="pt-BR" b="1" dirty="0" err="1">
                <a:solidFill>
                  <a:srgbClr val="0000FF"/>
                </a:solidFill>
              </a:rPr>
              <a:t>AGHUse</a:t>
            </a:r>
            <a:endParaRPr b="1" dirty="0">
              <a:solidFill>
                <a:srgbClr val="0000FF"/>
              </a:solidFill>
            </a:endParaRPr>
          </a:p>
        </p:txBody>
      </p:sp>
      <p:sp>
        <p:nvSpPr>
          <p:cNvPr id="102" name="Google Shape;102;p20"/>
          <p:cNvSpPr txBox="1">
            <a:spLocks noGrp="1"/>
          </p:cNvSpPr>
          <p:nvPr>
            <p:ph type="body" idx="1"/>
          </p:nvPr>
        </p:nvSpPr>
        <p:spPr>
          <a:xfrm>
            <a:off x="311699" y="1673725"/>
            <a:ext cx="8647105" cy="4669202"/>
          </a:xfrm>
          <a:prstGeom prst="rect">
            <a:avLst/>
          </a:prstGeom>
        </p:spPr>
        <p:txBody>
          <a:bodyPr spcFirstLastPara="1" vert="horz" wrap="square" lIns="91425" tIns="91425" rIns="91425" bIns="91425" rtlCol="0" anchor="t" anchorCtr="0">
            <a:normAutofit fontScale="85000" lnSpcReduction="20000"/>
          </a:bodyPr>
          <a:lstStyle/>
          <a:p>
            <a:pPr marL="292100" indent="0">
              <a:spcBef>
                <a:spcPts val="500"/>
              </a:spcBef>
              <a:buClr>
                <a:srgbClr val="6AA84F"/>
              </a:buClr>
              <a:buSzPts val="2000"/>
              <a:buNone/>
            </a:pPr>
            <a:r>
              <a:rPr lang="pt-BR" sz="2000" b="1" dirty="0" err="1"/>
              <a:t>Ex</a:t>
            </a:r>
            <a:r>
              <a:rPr lang="pt-BR" sz="2000" b="1" dirty="0"/>
              <a:t>:</a:t>
            </a:r>
          </a:p>
          <a:p>
            <a:pPr marL="647700" indent="-355600">
              <a:lnSpc>
                <a:spcPct val="170000"/>
              </a:lnSpc>
              <a:spcBef>
                <a:spcPts val="500"/>
              </a:spcBef>
              <a:buClr>
                <a:srgbClr val="6AA84F"/>
              </a:buClr>
              <a:buSzPts val="2000"/>
              <a:buChar char="■"/>
            </a:pPr>
            <a:r>
              <a:rPr lang="pt-BR" sz="2000" dirty="0"/>
              <a:t>Hospital de Clínicas de Porto Alegre (</a:t>
            </a:r>
            <a:r>
              <a:rPr lang="pt-BR" sz="2000" b="1" dirty="0"/>
              <a:t>HCPA</a:t>
            </a:r>
            <a:r>
              <a:rPr lang="pt-BR" sz="2000" dirty="0"/>
              <a:t>)</a:t>
            </a:r>
            <a:endParaRPr sz="2000" dirty="0"/>
          </a:p>
          <a:p>
            <a:pPr marL="647700" indent="-355600">
              <a:lnSpc>
                <a:spcPct val="170000"/>
              </a:lnSpc>
              <a:buClr>
                <a:srgbClr val="6AA84F"/>
              </a:buClr>
              <a:buSzPts val="2000"/>
              <a:buChar char="■"/>
            </a:pPr>
            <a:r>
              <a:rPr lang="pt-BR" sz="2000" dirty="0"/>
              <a:t>Exército Brasileiro (</a:t>
            </a:r>
            <a:r>
              <a:rPr lang="pt-BR" sz="2000" b="1" dirty="0"/>
              <a:t>EB</a:t>
            </a:r>
            <a:r>
              <a:rPr lang="pt-BR" sz="2000" dirty="0"/>
              <a:t>) </a:t>
            </a:r>
            <a:endParaRPr sz="2000" dirty="0"/>
          </a:p>
          <a:p>
            <a:pPr marL="647700" indent="-355600">
              <a:lnSpc>
                <a:spcPct val="170000"/>
              </a:lnSpc>
              <a:buClr>
                <a:srgbClr val="6AA84F"/>
              </a:buClr>
              <a:buSzPts val="2000"/>
              <a:buChar char="■"/>
            </a:pPr>
            <a:r>
              <a:rPr lang="pt-BR" sz="2000" dirty="0"/>
              <a:t>Força Aérea Brasileira (</a:t>
            </a:r>
            <a:r>
              <a:rPr lang="pt-BR" sz="2000" b="1" dirty="0"/>
              <a:t>FAB</a:t>
            </a:r>
            <a:r>
              <a:rPr lang="pt-BR" sz="2000" dirty="0"/>
              <a:t>)</a:t>
            </a:r>
            <a:endParaRPr sz="2000" dirty="0"/>
          </a:p>
          <a:p>
            <a:pPr marL="647700" indent="-355600">
              <a:lnSpc>
                <a:spcPct val="170000"/>
              </a:lnSpc>
              <a:buClr>
                <a:srgbClr val="6AA84F"/>
              </a:buClr>
              <a:buSzPts val="2000"/>
              <a:buChar char="■"/>
            </a:pPr>
            <a:r>
              <a:rPr lang="pt-BR" sz="2000" dirty="0"/>
              <a:t>Marinha do Brasil</a:t>
            </a:r>
            <a:r>
              <a:rPr lang="pt-BR" sz="2000" b="1" dirty="0"/>
              <a:t> </a:t>
            </a:r>
            <a:r>
              <a:rPr lang="pt-BR" sz="2000" dirty="0"/>
              <a:t>(</a:t>
            </a:r>
            <a:r>
              <a:rPr lang="pt-BR" sz="2000" b="1" dirty="0"/>
              <a:t>MB</a:t>
            </a:r>
            <a:r>
              <a:rPr lang="pt-BR" sz="2000" dirty="0"/>
              <a:t>)</a:t>
            </a:r>
            <a:endParaRPr sz="2000" dirty="0"/>
          </a:p>
          <a:p>
            <a:pPr marL="647700" indent="-355600">
              <a:lnSpc>
                <a:spcPct val="170000"/>
              </a:lnSpc>
              <a:buClr>
                <a:srgbClr val="6AA84F"/>
              </a:buClr>
              <a:buSzPts val="2000"/>
              <a:buChar char="■"/>
            </a:pPr>
            <a:r>
              <a:rPr lang="pt-BR" sz="2000" dirty="0"/>
              <a:t>Universidade Estadual de Campinas (</a:t>
            </a:r>
            <a:r>
              <a:rPr lang="pt-BR" sz="2000" b="1" dirty="0"/>
              <a:t>UNICAMP</a:t>
            </a:r>
            <a:r>
              <a:rPr lang="pt-BR" sz="2000" dirty="0"/>
              <a:t>)</a:t>
            </a:r>
            <a:endParaRPr sz="2000" dirty="0"/>
          </a:p>
          <a:p>
            <a:pPr marL="647700" indent="-355600">
              <a:lnSpc>
                <a:spcPct val="170000"/>
              </a:lnSpc>
              <a:buClr>
                <a:srgbClr val="6AA84F"/>
              </a:buClr>
              <a:buSzPts val="2000"/>
              <a:buChar char="■"/>
            </a:pPr>
            <a:r>
              <a:rPr lang="pt-BR" sz="2000" dirty="0"/>
              <a:t>Universidade Federal do Rio de Janeiro (</a:t>
            </a:r>
            <a:r>
              <a:rPr lang="pt-BR" sz="2000" b="1" dirty="0"/>
              <a:t>UFRJ</a:t>
            </a:r>
            <a:r>
              <a:rPr lang="pt-BR" sz="2000" dirty="0"/>
              <a:t>)</a:t>
            </a:r>
            <a:endParaRPr sz="2000" dirty="0"/>
          </a:p>
          <a:p>
            <a:pPr marL="647700" indent="-355600">
              <a:lnSpc>
                <a:spcPct val="170000"/>
              </a:lnSpc>
              <a:buClr>
                <a:srgbClr val="6AA84F"/>
              </a:buClr>
              <a:buSzPts val="2000"/>
              <a:buChar char="■"/>
            </a:pPr>
            <a:r>
              <a:rPr lang="pt-BR" sz="2000" dirty="0"/>
              <a:t>Universidade Federal do Rio Grande do Sul (</a:t>
            </a:r>
            <a:r>
              <a:rPr lang="pt-BR" sz="2000" b="1" dirty="0"/>
              <a:t>UFRGS</a:t>
            </a:r>
            <a:r>
              <a:rPr lang="pt-BR" sz="2000" dirty="0"/>
              <a:t>)</a:t>
            </a:r>
            <a:endParaRPr sz="2000" dirty="0"/>
          </a:p>
          <a:p>
            <a:pPr marL="647700" indent="-355600">
              <a:lnSpc>
                <a:spcPct val="170000"/>
              </a:lnSpc>
              <a:buClr>
                <a:srgbClr val="6AA84F"/>
              </a:buClr>
              <a:buSzPts val="2000"/>
              <a:buChar char="■"/>
            </a:pPr>
            <a:r>
              <a:rPr lang="pt-BR" sz="2000" dirty="0"/>
              <a:t>Secretaria de Saúde do Estado da Bahia (</a:t>
            </a:r>
            <a:r>
              <a:rPr lang="pt-BR" sz="2000" b="1" dirty="0"/>
              <a:t>SESAB</a:t>
            </a:r>
            <a:r>
              <a:rPr lang="pt-BR" sz="2000" dirty="0"/>
              <a:t>)</a:t>
            </a:r>
            <a:endParaRPr sz="2000" dirty="0"/>
          </a:p>
          <a:p>
            <a:pPr marL="647700" indent="-355600">
              <a:lnSpc>
                <a:spcPct val="170000"/>
              </a:lnSpc>
              <a:buClr>
                <a:srgbClr val="6AA84F"/>
              </a:buClr>
              <a:buSzPts val="2000"/>
              <a:buChar char="■"/>
            </a:pPr>
            <a:r>
              <a:rPr lang="pt-BR" sz="2000" dirty="0"/>
              <a:t>Secretaria de Estado de Saúde de Mato Grosso (</a:t>
            </a:r>
            <a:r>
              <a:rPr lang="pt-BR" sz="2000" b="1" dirty="0"/>
              <a:t>SES-MT</a:t>
            </a:r>
            <a:r>
              <a:rPr lang="pt-BR" sz="2000" dirty="0"/>
              <a:t>)</a:t>
            </a:r>
          </a:p>
          <a:p>
            <a:pPr marL="647700" indent="-355600">
              <a:lnSpc>
                <a:spcPct val="170000"/>
              </a:lnSpc>
              <a:buClr>
                <a:schemeClr val="accent6"/>
              </a:buClr>
              <a:buSzPts val="2000"/>
              <a:buFont typeface="Arial"/>
              <a:buChar char="■"/>
            </a:pPr>
            <a:r>
              <a:rPr lang="pt-BR" b="1" i="1" dirty="0"/>
              <a:t>Iniciando Unimed Central de </a:t>
            </a:r>
            <a:r>
              <a:rPr lang="pt-BR" b="1" i="1" dirty="0" err="1"/>
              <a:t>Servicos</a:t>
            </a:r>
            <a:r>
              <a:rPr lang="pt-BR" b="1" i="1" dirty="0"/>
              <a:t>-RS, Rondônia</a:t>
            </a:r>
            <a:r>
              <a:rPr lang="pt-BR" sz="2000" b="1" i="1" dirty="0"/>
              <a:t>, Ceará, …</a:t>
            </a:r>
            <a:endParaRPr sz="2000" b="1" i="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5249D9F-2AD5-BA45-F189-A612826D8A6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323A119-BD3B-10BB-EEB4-634B54234E61}"/>
              </a:ext>
            </a:extLst>
          </p:cNvPr>
          <p:cNvSpPr>
            <a:spLocks noGrp="1"/>
          </p:cNvSpPr>
          <p:nvPr>
            <p:ph type="title"/>
          </p:nvPr>
        </p:nvSpPr>
        <p:spPr>
          <a:xfrm>
            <a:off x="963930" y="1050595"/>
            <a:ext cx="6056111" cy="1618489"/>
          </a:xfrm>
        </p:spPr>
        <p:txBody>
          <a:bodyPr anchor="ctr">
            <a:normAutofit/>
          </a:bodyPr>
          <a:lstStyle/>
          <a:p>
            <a:r>
              <a:rPr lang="pt-BR" sz="6300" b="1" dirty="0"/>
              <a:t>Introdução</a:t>
            </a:r>
          </a:p>
        </p:txBody>
      </p:sp>
      <p:sp>
        <p:nvSpPr>
          <p:cNvPr id="4" name="Espaço Reservado para Rodapé 3">
            <a:extLst>
              <a:ext uri="{FF2B5EF4-FFF2-40B4-BE49-F238E27FC236}">
                <a16:creationId xmlns:a16="http://schemas.microsoft.com/office/drawing/2014/main" id="{5A290A7B-B020-235D-DDDA-8C2D5B95B5C9}"/>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Espaço Reservado para Conteúdo 2">
            <a:extLst>
              <a:ext uri="{FF2B5EF4-FFF2-40B4-BE49-F238E27FC236}">
                <a16:creationId xmlns:a16="http://schemas.microsoft.com/office/drawing/2014/main" id="{7D9A5385-5D2B-7364-759F-892641961619}"/>
              </a:ext>
            </a:extLst>
          </p:cNvPr>
          <p:cNvSpPr>
            <a:spLocks noGrp="1"/>
          </p:cNvSpPr>
          <p:nvPr>
            <p:ph idx="1"/>
          </p:nvPr>
        </p:nvSpPr>
        <p:spPr>
          <a:xfrm>
            <a:off x="963930" y="2969469"/>
            <a:ext cx="6056111" cy="2800395"/>
          </a:xfrm>
        </p:spPr>
        <p:txBody>
          <a:bodyPr anchor="t">
            <a:normAutofit/>
          </a:bodyPr>
          <a:lstStyle/>
          <a:p>
            <a:pPr>
              <a:buFontTx/>
              <a:buChar char="-"/>
            </a:pPr>
            <a:r>
              <a:rPr lang="pt-BR" b="1" dirty="0"/>
              <a:t>Importância do Software Front Office:</a:t>
            </a:r>
          </a:p>
          <a:p>
            <a:pPr marL="0" indent="0">
              <a:buNone/>
            </a:pPr>
            <a:endParaRPr lang="pt-BR" dirty="0"/>
          </a:p>
          <a:p>
            <a:pPr marL="0" lvl="1" indent="0" algn="just">
              <a:buNone/>
            </a:pPr>
            <a:r>
              <a:rPr lang="pt-BR" sz="2100" dirty="0"/>
              <a:t>Centraliza e </a:t>
            </a:r>
            <a:r>
              <a:rPr lang="pt-BR" sz="2100" b="1" dirty="0"/>
              <a:t>otimiza a gestão de recursos, de leitos, insumos e prontuários eletrônicos</a:t>
            </a:r>
            <a:r>
              <a:rPr lang="pt-BR" sz="2100" dirty="0"/>
              <a:t>, garante a </a:t>
            </a:r>
            <a:r>
              <a:rPr lang="pt-BR" sz="2100" b="1" dirty="0"/>
              <a:t>segurança de dados e conformidade com a LGPD</a:t>
            </a:r>
            <a:r>
              <a:rPr lang="pt-BR" sz="2100" dirty="0"/>
              <a:t>, comunica com outras unidades de saúde e agiliza </a:t>
            </a:r>
            <a:r>
              <a:rPr lang="pt-BR" sz="2100" b="1" dirty="0"/>
              <a:t>diagnósticos e atendimentos</a:t>
            </a:r>
            <a:r>
              <a:rPr lang="pt-BR" sz="2100" dirty="0"/>
              <a:t>. </a:t>
            </a:r>
          </a:p>
        </p:txBody>
      </p:sp>
    </p:spTree>
    <p:extLst>
      <p:ext uri="{BB962C8B-B14F-4D97-AF65-F5344CB8AC3E}">
        <p14:creationId xmlns:p14="http://schemas.microsoft.com/office/powerpoint/2010/main" val="855481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311700" y="121657"/>
            <a:ext cx="8520600" cy="781168"/>
          </a:xfrm>
          <a:prstGeom prst="rect">
            <a:avLst/>
          </a:prstGeom>
        </p:spPr>
        <p:txBody>
          <a:bodyPr spcFirstLastPara="1" vert="horz" wrap="square" lIns="91425" tIns="91425" rIns="91425" bIns="91425" rtlCol="0" anchor="t" anchorCtr="0">
            <a:noAutofit/>
          </a:bodyPr>
          <a:lstStyle/>
          <a:p>
            <a:r>
              <a:rPr lang="pt-BR" sz="6600" b="1" dirty="0"/>
              <a:t>Notícias</a:t>
            </a:r>
            <a:endParaRPr sz="6600" b="1" dirty="0"/>
          </a:p>
        </p:txBody>
      </p:sp>
      <p:sp>
        <p:nvSpPr>
          <p:cNvPr id="108" name="Google Shape;108;p21"/>
          <p:cNvSpPr txBox="1">
            <a:spLocks noGrp="1"/>
          </p:cNvSpPr>
          <p:nvPr>
            <p:ph type="body" idx="1"/>
          </p:nvPr>
        </p:nvSpPr>
        <p:spPr>
          <a:xfrm>
            <a:off x="393538" y="1053296"/>
            <a:ext cx="8438761" cy="5405377"/>
          </a:xfrm>
          <a:prstGeom prst="rect">
            <a:avLst/>
          </a:prstGeom>
        </p:spPr>
        <p:txBody>
          <a:bodyPr spcFirstLastPara="1" vert="horz" wrap="square" lIns="91425" tIns="91425" rIns="91425" bIns="91425" rtlCol="0" anchor="t" anchorCtr="0">
            <a:normAutofit/>
          </a:bodyPr>
          <a:lstStyle/>
          <a:p>
            <a:pPr marL="342900" algn="just">
              <a:lnSpc>
                <a:spcPct val="100000"/>
              </a:lnSpc>
              <a:buFont typeface="+mj-lt"/>
              <a:buAutoNum type="arabicPeriod"/>
            </a:pPr>
            <a:r>
              <a:rPr lang="pt-BR" sz="1400" b="1" dirty="0">
                <a:highlight>
                  <a:srgbClr val="FFFFFF"/>
                </a:highlight>
              </a:rPr>
              <a:t>Postado em </a:t>
            </a:r>
            <a:r>
              <a:rPr lang="pt-BR" sz="1400" b="1" dirty="0">
                <a:highlight>
                  <a:srgbClr val="FFFFFF"/>
                </a:highlight>
                <a:uFill>
                  <a:noFill/>
                </a:uFill>
                <a:hlinkClick r:id="rId3">
                  <a:extLst>
                    <a:ext uri="{A12FA001-AC4F-418D-AE19-62706E023703}">
                      <ahyp:hlinkClr xmlns:ahyp="http://schemas.microsoft.com/office/drawing/2018/hyperlinkcolor" val="tx"/>
                    </a:ext>
                  </a:extLst>
                </a:hlinkClick>
              </a:rPr>
              <a:t>8 de julho de 2024</a:t>
            </a:r>
            <a:r>
              <a:rPr lang="pt-BR" sz="1400" b="1" dirty="0">
                <a:highlight>
                  <a:srgbClr val="FFFFFF"/>
                </a:highlight>
              </a:rPr>
              <a:t> por </a:t>
            </a:r>
            <a:r>
              <a:rPr lang="pt-BR" sz="1400" b="1" dirty="0">
                <a:highlight>
                  <a:srgbClr val="FFFFFF"/>
                </a:highlight>
                <a:uFill>
                  <a:noFill/>
                </a:uFill>
                <a:hlinkClick r:id="rId4">
                  <a:extLst>
                    <a:ext uri="{A12FA001-AC4F-418D-AE19-62706E023703}">
                      <ahyp:hlinkClr xmlns:ahyp="http://schemas.microsoft.com/office/drawing/2018/hyperlinkcolor" val="tx"/>
                    </a:ext>
                  </a:extLst>
                </a:hlinkClick>
              </a:rPr>
              <a:t>Edimilson </a:t>
            </a:r>
            <a:r>
              <a:rPr lang="pt-BR" sz="1400" b="1" dirty="0" err="1">
                <a:highlight>
                  <a:srgbClr val="FFFFFF"/>
                </a:highlight>
                <a:uFill>
                  <a:noFill/>
                </a:uFill>
                <a:hlinkClick r:id="rId4">
                  <a:extLst>
                    <a:ext uri="{A12FA001-AC4F-418D-AE19-62706E023703}">
                      <ahyp:hlinkClr xmlns:ahyp="http://schemas.microsoft.com/office/drawing/2018/hyperlinkcolor" val="tx"/>
                    </a:ext>
                  </a:extLst>
                </a:hlinkClick>
              </a:rPr>
              <a:t>Montalti</a:t>
            </a:r>
            <a:r>
              <a:rPr lang="pt-BR" sz="1400" b="1" dirty="0">
                <a:highlight>
                  <a:srgbClr val="FFFFFF"/>
                </a:highlight>
                <a:uFill>
                  <a:noFill/>
                </a:uFill>
              </a:rPr>
              <a:t> - </a:t>
            </a:r>
            <a:r>
              <a:rPr lang="pt-BR" sz="1400" b="1" u="sng" dirty="0">
                <a:highlight>
                  <a:srgbClr val="FFFFFF"/>
                </a:highlight>
              </a:rPr>
              <a:t>Resumo: </a:t>
            </a:r>
            <a:r>
              <a:rPr lang="pt-BR" sz="1400" dirty="0">
                <a:highlight>
                  <a:srgbClr val="FFFFFF"/>
                </a:highlight>
              </a:rPr>
              <a:t>O Hospital de Clínicas (HC) da Unicamp recebeu assessora de gabinete da área de Saúde Digital da Secretaria Estadual de Saúde (SES) de São Paulo, acompanhada de uma equipe de assessores técnicos e representantes de outros sete hospitais do Estado de São Paulo para conhecer as funcionalidades do </a:t>
            </a:r>
            <a:r>
              <a:rPr lang="pt-BR" sz="1400" dirty="0" err="1">
                <a:highlight>
                  <a:srgbClr val="FFFFFF"/>
                </a:highlight>
              </a:rPr>
              <a:t>AGHUse</a:t>
            </a:r>
            <a:r>
              <a:rPr lang="pt-BR" sz="1400" dirty="0">
                <a:highlight>
                  <a:srgbClr val="FFFFFF"/>
                </a:highlight>
              </a:rPr>
              <a:t>. </a:t>
            </a:r>
          </a:p>
          <a:p>
            <a:pPr marL="457200" lvl="1" indent="0" algn="just">
              <a:lnSpc>
                <a:spcPct val="100000"/>
              </a:lnSpc>
              <a:buNone/>
            </a:pPr>
            <a:r>
              <a:rPr lang="pt-BR" sz="1300" u="sng" dirty="0">
                <a:hlinkClick r:id="rId3">
                  <a:extLst>
                    <a:ext uri="{A12FA001-AC4F-418D-AE19-62706E023703}">
                      <ahyp:hlinkClr xmlns:ahyp="http://schemas.microsoft.com/office/drawing/2018/hyperlinkcolor" val="tx"/>
                    </a:ext>
                  </a:extLst>
                </a:hlinkClick>
              </a:rPr>
              <a:t>https://hc.unicamp.br/newsite_noticia_643_hc-apresenta-aghuse-para-representante-da-secretaria-de-estado-da-saude/</a:t>
            </a:r>
            <a:endParaRPr sz="1300" u="sng" dirty="0"/>
          </a:p>
          <a:p>
            <a:pPr marL="342900" algn="just">
              <a:lnSpc>
                <a:spcPct val="100000"/>
              </a:lnSpc>
              <a:buFont typeface="+mj-lt"/>
              <a:buAutoNum type="arabicPeriod"/>
            </a:pPr>
            <a:endParaRPr sz="1600" b="1" u="sng" dirty="0"/>
          </a:p>
          <a:p>
            <a:pPr marL="342900" algn="just">
              <a:buFont typeface="+mj-lt"/>
              <a:buAutoNum type="arabicPeriod"/>
            </a:pPr>
            <a:r>
              <a:rPr lang="pt-BR" sz="1400" b="1" i="1" dirty="0">
                <a:highlight>
                  <a:srgbClr val="FFFFFF"/>
                </a:highlight>
              </a:rPr>
              <a:t>27 de setembro, 2024 - </a:t>
            </a:r>
            <a:r>
              <a:rPr lang="pt-BR" sz="1400" b="1" u="sng" dirty="0">
                <a:highlight>
                  <a:srgbClr val="FFFFFF"/>
                </a:highlight>
              </a:rPr>
              <a:t>Resumo: </a:t>
            </a:r>
            <a:r>
              <a:rPr lang="pt-BR" sz="1400" dirty="0">
                <a:highlight>
                  <a:srgbClr val="FFFFFF"/>
                </a:highlight>
              </a:rPr>
              <a:t>A </a:t>
            </a:r>
            <a:r>
              <a:rPr lang="pt-BR" sz="1400" b="1" dirty="0">
                <a:highlight>
                  <a:srgbClr val="FFFFFF"/>
                </a:highlight>
              </a:rPr>
              <a:t>Unimed Central de Serviços e a Unimed Federação do Estado de Santa Catarina </a:t>
            </a:r>
            <a:r>
              <a:rPr lang="pt-BR" sz="1400" dirty="0">
                <a:highlight>
                  <a:srgbClr val="FFFFFF"/>
                </a:highlight>
              </a:rPr>
              <a:t>estiveram visitando o H</a:t>
            </a:r>
            <a:r>
              <a:rPr lang="pt-BR" sz="1400" b="1" dirty="0">
                <a:highlight>
                  <a:srgbClr val="FFFFFF"/>
                </a:highlight>
              </a:rPr>
              <a:t>ospital de Clínicas de Porto Alegre (HCPA), no dia 25 de setembro, </a:t>
            </a:r>
            <a:r>
              <a:rPr lang="pt-BR" sz="1400" dirty="0">
                <a:highlight>
                  <a:srgbClr val="FFFFFF"/>
                </a:highlight>
              </a:rPr>
              <a:t>para conhecer a o sistema Aplicativos para Gestão dos Hospitais Universitários (</a:t>
            </a:r>
            <a:r>
              <a:rPr lang="pt-BR" sz="1400" dirty="0" err="1">
                <a:highlight>
                  <a:srgbClr val="FFFFFF"/>
                </a:highlight>
              </a:rPr>
              <a:t>AGHUse</a:t>
            </a:r>
            <a:r>
              <a:rPr lang="pt-BR" sz="1400" dirty="0">
                <a:highlight>
                  <a:srgbClr val="FFFFFF"/>
                </a:highlight>
              </a:rPr>
              <a:t>).</a:t>
            </a:r>
          </a:p>
          <a:p>
            <a:pPr marL="482600" lvl="1" indent="0" algn="just">
              <a:buNone/>
            </a:pPr>
            <a:r>
              <a:rPr lang="pt-BR" sz="1100" dirty="0">
                <a:highlight>
                  <a:srgbClr val="FFFFFF"/>
                </a:highlight>
              </a:rPr>
              <a:t> </a:t>
            </a:r>
            <a:r>
              <a:rPr lang="pt-BR" sz="1300" u="sng" dirty="0">
                <a:hlinkClick r:id="rId5">
                  <a:extLst>
                    <a:ext uri="{A12FA001-AC4F-418D-AE19-62706E023703}">
                      <ahyp:hlinkClr xmlns:ahyp="http://schemas.microsoft.com/office/drawing/2018/hyperlinkcolor" val="tx"/>
                    </a:ext>
                  </a:extLst>
                </a:hlinkClick>
              </a:rPr>
              <a:t>https://www.unimed.coop.br/site/web/centralrs/-/unimed-central-e-unimed-santa-catarina-visitam-hospital-de-cl%C3%ADnicas-para-conhecer-o-sistema-aghuse</a:t>
            </a:r>
            <a:endParaRPr sz="2500" dirty="0"/>
          </a:p>
          <a:p>
            <a:pPr marL="342900">
              <a:spcBef>
                <a:spcPts val="1200"/>
              </a:spcBef>
              <a:buFont typeface="+mj-lt"/>
              <a:buAutoNum type="arabicPeriod"/>
            </a:pPr>
            <a:r>
              <a:rPr lang="pt-BR" sz="1400" b="1" i="1" dirty="0">
                <a:highlight>
                  <a:srgbClr val="FFFFFF"/>
                </a:highlight>
              </a:rPr>
              <a:t>Outras:</a:t>
            </a:r>
          </a:p>
          <a:p>
            <a:pPr marL="482600" lvl="1" indent="0">
              <a:spcBef>
                <a:spcPts val="1200"/>
              </a:spcBef>
              <a:buNone/>
            </a:pPr>
            <a:r>
              <a:rPr lang="pt-BR" sz="1100" b="1" i="1" dirty="0">
                <a:highlight>
                  <a:srgbClr val="FFFFFF"/>
                </a:highlight>
                <a:hlinkClick r:id="rId6">
                  <a:extLst>
                    <a:ext uri="{A12FA001-AC4F-418D-AE19-62706E023703}">
                      <ahyp:hlinkClr xmlns:ahyp="http://schemas.microsoft.com/office/drawing/2018/hyperlinkcolor" val="tx"/>
                    </a:ext>
                  </a:extLst>
                </a:hlinkClick>
              </a:rPr>
              <a:t>https://www.gov.br/ebserh/pt-br/governanca/plataformas-e-tecnologias/aghu</a:t>
            </a:r>
            <a:endParaRPr lang="pt-BR" sz="1100" b="1" i="1" dirty="0">
              <a:highlight>
                <a:srgbClr val="FFFFFF"/>
              </a:highlight>
            </a:endParaRPr>
          </a:p>
          <a:p>
            <a:pPr marL="457200" lvl="1" indent="0">
              <a:spcBef>
                <a:spcPts val="1200"/>
              </a:spcBef>
              <a:buNone/>
            </a:pPr>
            <a:r>
              <a:rPr lang="pt-BR" sz="1100" b="1" i="1" dirty="0">
                <a:highlight>
                  <a:srgbClr val="FFFFFF"/>
                </a:highlight>
                <a:hlinkClick r:id="rId7">
                  <a:extLst>
                    <a:ext uri="{A12FA001-AC4F-418D-AE19-62706E023703}">
                      <ahyp:hlinkClr xmlns:ahyp="http://schemas.microsoft.com/office/drawing/2018/hyperlinkcolor" val="tx"/>
                    </a:ext>
                  </a:extLst>
                </a:hlinkClick>
              </a:rPr>
              <a:t>https://www.hcpa.edu.br/3792-hcpa-e-reconhecido-por-parceria-com-a-unimed-porto-alegre</a:t>
            </a:r>
            <a:endParaRPr lang="pt-BR" sz="1100" b="1" i="1" dirty="0">
              <a:highlight>
                <a:srgbClr val="FFFFFF"/>
              </a:highlight>
            </a:endParaRPr>
          </a:p>
          <a:p>
            <a:pPr marL="457200" lvl="1" indent="0">
              <a:spcBef>
                <a:spcPts val="1200"/>
              </a:spcBef>
              <a:buNone/>
            </a:pPr>
            <a:r>
              <a:rPr lang="pt-BR" sz="1100" b="1" i="1" dirty="0">
                <a:highlight>
                  <a:srgbClr val="FFFFFF"/>
                </a:highlight>
                <a:hlinkClick r:id="rId8">
                  <a:extLst>
                    <a:ext uri="{A12FA001-AC4F-418D-AE19-62706E023703}">
                      <ahyp:hlinkClr xmlns:ahyp="http://schemas.microsoft.com/office/drawing/2018/hyperlinkcolor" val="tx"/>
                    </a:ext>
                  </a:extLst>
                </a:hlinkClick>
              </a:rPr>
              <a:t>https://www.unimed.coop.br/site/web/centralrs/-/unimeds-visitam-unicamp-para-conhecer-o-funcionamento-do-sistema-hospitalar-aghuse</a:t>
            </a:r>
            <a:endParaRPr lang="pt-BR" sz="1100" b="1" i="1" dirty="0">
              <a:highlight>
                <a:srgbClr val="FFFFFF"/>
              </a:highlight>
            </a:endParaRPr>
          </a:p>
          <a:p>
            <a:pPr marL="457200" lvl="1" indent="0">
              <a:spcBef>
                <a:spcPts val="1200"/>
              </a:spcBef>
              <a:buNone/>
            </a:pPr>
            <a:r>
              <a:rPr lang="pt-BR" sz="1100" b="1" i="1" dirty="0">
                <a:highlight>
                  <a:srgbClr val="FFFFFF"/>
                </a:highlight>
                <a:hlinkClick r:id="rId9">
                  <a:extLst>
                    <a:ext uri="{A12FA001-AC4F-418D-AE19-62706E023703}">
                      <ahyp:hlinkClr xmlns:ahyp="http://schemas.microsoft.com/office/drawing/2018/hyperlinkcolor" val="tx"/>
                    </a:ext>
                  </a:extLst>
                </a:hlinkClick>
              </a:rPr>
              <a:t>https://www.unimed.coop.br/site/web/centralrs/-/unimed-central-e-unimed-nordeste-rs-conhecem-o-aghuse-do-hospital-de-cl%C3%ADnicas-1</a:t>
            </a:r>
            <a:endParaRPr lang="pt-BR" sz="1100" b="1" i="1" dirty="0">
              <a:highlight>
                <a:srgbClr val="FFFFFF"/>
              </a:highlight>
            </a:endParaRPr>
          </a:p>
          <a:p>
            <a:pPr marL="457200" lvl="1" indent="0">
              <a:spcBef>
                <a:spcPts val="1200"/>
              </a:spcBef>
              <a:buNone/>
            </a:pPr>
            <a:r>
              <a:rPr lang="pt-BR" sz="1100" b="1" i="1" dirty="0">
                <a:highlight>
                  <a:srgbClr val="FFFFFF"/>
                </a:highlight>
                <a:hlinkClick r:id="rId10">
                  <a:extLst>
                    <a:ext uri="{A12FA001-AC4F-418D-AE19-62706E023703}">
                      <ahyp:hlinkClr xmlns:ahyp="http://schemas.microsoft.com/office/drawing/2018/hyperlinkcolor" val="tx"/>
                    </a:ext>
                  </a:extLst>
                </a:hlinkClick>
              </a:rPr>
              <a:t>https://www.hcpa.edu.br/3546-representantes-da-unimed-nordeste-e-unimed-central-de-servicos-rs-conhecem-o-aghuse</a:t>
            </a:r>
            <a:endParaRPr lang="pt-BR" sz="1100" b="1" i="1" dirty="0">
              <a:highlight>
                <a:srgbClr val="FFFFFF"/>
              </a:highlight>
            </a:endParaRPr>
          </a:p>
          <a:p>
            <a:pPr marL="457200" lvl="1" indent="0">
              <a:spcBef>
                <a:spcPts val="1200"/>
              </a:spcBef>
              <a:buNone/>
            </a:pPr>
            <a:endParaRPr sz="1100" b="1" i="1" dirty="0">
              <a:highlight>
                <a:srgbClr val="FFFFFF"/>
              </a:highlight>
            </a:endParaRPr>
          </a:p>
          <a:p>
            <a:pPr marL="0" indent="0">
              <a:spcBef>
                <a:spcPts val="1200"/>
              </a:spcBef>
              <a:spcAft>
                <a:spcPts val="1200"/>
              </a:spcAft>
              <a:buNone/>
            </a:pP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6456" y="1055940"/>
            <a:ext cx="7201502" cy="908148"/>
          </a:xfrm>
        </p:spPr>
        <p:txBody>
          <a:bodyPr anchor="ctr">
            <a:normAutofit fontScale="90000"/>
          </a:bodyPr>
          <a:lstStyle/>
          <a:p>
            <a:pPr algn="ctr"/>
            <a:r>
              <a:rPr lang="pt-BR" sz="3500" b="1" dirty="0" err="1"/>
              <a:t>AGHUse</a:t>
            </a:r>
            <a:r>
              <a:rPr lang="pt-BR" sz="3500" b="1" dirty="0"/>
              <a:t> - Sistema de Saúde do  HCPA</a:t>
            </a:r>
            <a:br>
              <a:rPr lang="pt-BR" sz="3500" b="1" dirty="0"/>
            </a:br>
            <a:r>
              <a:rPr lang="pt-BR" sz="3500" b="1" dirty="0"/>
              <a:t>Open </a:t>
            </a:r>
            <a:r>
              <a:rPr lang="pt-BR" sz="3500" b="1" dirty="0" err="1"/>
              <a:t>Source</a:t>
            </a:r>
            <a:endParaRPr lang="pt-BR" sz="3500" b="1" dirty="0"/>
          </a:p>
        </p:txBody>
      </p:sp>
      <p:sp>
        <p:nvSpPr>
          <p:cNvPr id="4" name="Espaço Reservado para Rodapé 3">
            <a:extLst>
              <a:ext uri="{FF2B5EF4-FFF2-40B4-BE49-F238E27FC236}">
                <a16:creationId xmlns:a16="http://schemas.microsoft.com/office/drawing/2014/main" id="{5C61E81F-EF02-3B17-22EC-DBFD20E9FACE}"/>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772890" y="2277713"/>
            <a:ext cx="7201501" cy="2800395"/>
          </a:xfrm>
        </p:spPr>
        <p:txBody>
          <a:bodyPr anchor="t">
            <a:normAutofit/>
          </a:bodyPr>
          <a:lstStyle/>
          <a:p>
            <a:pPr marL="0" indent="0">
              <a:buNone/>
            </a:pPr>
            <a:r>
              <a:rPr lang="pt-BR" dirty="0"/>
              <a:t>• Software para gestão hospitalar, utilizado por grandes instituições no Brasil.</a:t>
            </a:r>
          </a:p>
          <a:p>
            <a:pPr marL="0" indent="0">
              <a:buNone/>
            </a:pPr>
            <a:r>
              <a:rPr lang="pt-BR" dirty="0"/>
              <a:t>• Módulos assistenciais: Prontuário, Internação, Cirurgias, Exames, Emergência, etc.</a:t>
            </a:r>
          </a:p>
          <a:p>
            <a:pPr marL="0" indent="0">
              <a:buNone/>
            </a:pPr>
            <a:r>
              <a:rPr lang="pt-BR" dirty="0"/>
              <a:t>• Módulos administrativos: Faturamento, Custos, Compras, Estoque, Manutenção.</a:t>
            </a:r>
          </a:p>
          <a:p>
            <a:pPr marL="0" indent="0">
              <a:buNone/>
            </a:pPr>
            <a:r>
              <a:rPr lang="pt-BR" dirty="0"/>
              <a:t>• Interoperabilidade com quaisquer sistemas de gestão, imagens, automação e certificação digital.</a:t>
            </a:r>
          </a:p>
          <a:p>
            <a:endParaRPr dirty="0"/>
          </a:p>
        </p:txBody>
      </p:sp>
    </p:spTree>
    <p:extLst>
      <p:ext uri="{BB962C8B-B14F-4D97-AF65-F5344CB8AC3E}">
        <p14:creationId xmlns:p14="http://schemas.microsoft.com/office/powerpoint/2010/main" val="1714714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04394" y="898560"/>
            <a:ext cx="8155726" cy="1618489"/>
          </a:xfrm>
        </p:spPr>
        <p:txBody>
          <a:bodyPr anchor="ctr">
            <a:normAutofit/>
          </a:bodyPr>
          <a:lstStyle/>
          <a:p>
            <a:r>
              <a:rPr lang="pt-BR" sz="3600" b="1" dirty="0"/>
              <a:t>Proposta da credenciada pelo HCPA/POA, implantadora : SONDA </a:t>
            </a:r>
            <a:br>
              <a:rPr lang="pt-BR" sz="3600" b="1" dirty="0"/>
            </a:br>
            <a:r>
              <a:rPr lang="pt-BR" sz="3600" b="1" dirty="0"/>
              <a:t>Valores, Prazos e Condições:</a:t>
            </a:r>
            <a:endParaRPr lang="pt-BR" sz="3500" b="1" dirty="0"/>
          </a:p>
        </p:txBody>
      </p:sp>
      <p:sp>
        <p:nvSpPr>
          <p:cNvPr id="4" name="Espaço Reservado para Rodapé 3">
            <a:extLst>
              <a:ext uri="{FF2B5EF4-FFF2-40B4-BE49-F238E27FC236}">
                <a16:creationId xmlns:a16="http://schemas.microsoft.com/office/drawing/2014/main" id="{50978876-AF3F-541C-6FAE-68906EF5C2CF}"/>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504394" y="2662041"/>
            <a:ext cx="8155726" cy="2800395"/>
          </a:xfrm>
        </p:spPr>
        <p:txBody>
          <a:bodyPr anchor="t">
            <a:normAutofit fontScale="92500" lnSpcReduction="10000"/>
          </a:bodyPr>
          <a:lstStyle/>
          <a:p>
            <a:pPr marL="0" indent="0">
              <a:buNone/>
            </a:pPr>
            <a:r>
              <a:rPr lang="pt-BR" dirty="0"/>
              <a:t>• </a:t>
            </a:r>
            <a:r>
              <a:rPr lang="pt-BR" sz="2400" dirty="0"/>
              <a:t>Implantação: 18 meses.</a:t>
            </a:r>
          </a:p>
          <a:p>
            <a:pPr marL="0" indent="0">
              <a:buNone/>
            </a:pPr>
            <a:r>
              <a:rPr lang="pt-BR" dirty="0"/>
              <a:t>• </a:t>
            </a:r>
            <a:r>
              <a:rPr lang="pt-BR" sz="2400" dirty="0"/>
              <a:t>Atendimento remoto e presencial conforme necessidade.</a:t>
            </a:r>
          </a:p>
          <a:p>
            <a:pPr marL="0" indent="0">
              <a:buNone/>
            </a:pPr>
            <a:r>
              <a:rPr lang="pt-BR" sz="2400" dirty="0"/>
              <a:t>• Implantação do Sistema </a:t>
            </a:r>
            <a:r>
              <a:rPr lang="pt-BR" sz="2400" dirty="0" err="1"/>
              <a:t>AGHUse</a:t>
            </a:r>
            <a:r>
              <a:rPr lang="pt-BR" sz="2400" dirty="0"/>
              <a:t> em </a:t>
            </a:r>
            <a:r>
              <a:rPr lang="pt-BR" sz="2400" b="1" dirty="0"/>
              <a:t>2 hospitais e mais       uma clínica </a:t>
            </a:r>
            <a:r>
              <a:rPr lang="pt-BR" sz="2400" dirty="0"/>
              <a:t>de especialidades da </a:t>
            </a:r>
            <a:r>
              <a:rPr lang="pt-BR" sz="2400" b="1" dirty="0"/>
              <a:t>ALVF</a:t>
            </a:r>
            <a:r>
              <a:rPr lang="pt-BR" sz="2400" dirty="0"/>
              <a:t>.</a:t>
            </a:r>
          </a:p>
          <a:p>
            <a:pPr marL="0" indent="0">
              <a:buNone/>
            </a:pPr>
            <a:r>
              <a:rPr lang="pt-BR" sz="2400" dirty="0"/>
              <a:t>• Prestação de serviços remotos para configuração, treinamento e operação assistida.</a:t>
            </a:r>
          </a:p>
          <a:p>
            <a:pPr marL="0" indent="0">
              <a:buNone/>
            </a:pPr>
            <a:r>
              <a:rPr lang="pt-BR" sz="2400" dirty="0"/>
              <a:t>• Garantia de ambiente seguro, funcional e eficiente </a:t>
            </a:r>
          </a:p>
          <a:p>
            <a:pPr marL="0" indent="0">
              <a:buNone/>
            </a:pPr>
            <a:r>
              <a:rPr lang="pt-BR" sz="2400" dirty="0"/>
              <a:t>    para a ALVF.</a:t>
            </a:r>
          </a:p>
          <a:p>
            <a:pPr marL="0" indent="0">
              <a:buNone/>
            </a:pPr>
            <a:endParaRPr lang="pt-BR" dirty="0"/>
          </a:p>
          <a:p>
            <a:pPr marL="0" indent="0">
              <a:buNone/>
            </a:pPr>
            <a:endParaRPr dirty="0"/>
          </a:p>
        </p:txBody>
      </p:sp>
    </p:spTree>
    <p:extLst>
      <p:ext uri="{BB962C8B-B14F-4D97-AF65-F5344CB8AC3E}">
        <p14:creationId xmlns:p14="http://schemas.microsoft.com/office/powerpoint/2010/main" val="17804941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3703" y="646424"/>
            <a:ext cx="8146417" cy="1620456"/>
          </a:xfrm>
        </p:spPr>
        <p:txBody>
          <a:bodyPr anchor="ctr">
            <a:noAutofit/>
          </a:bodyPr>
          <a:lstStyle/>
          <a:p>
            <a:pPr algn="ctr"/>
            <a:r>
              <a:rPr lang="pt-BR" sz="4400" b="1" dirty="0"/>
              <a:t>Proposta de Atividades e Serviços, Profissionais e Arquitetura:</a:t>
            </a:r>
          </a:p>
        </p:txBody>
      </p:sp>
      <p:sp>
        <p:nvSpPr>
          <p:cNvPr id="4" name="Espaço Reservado para Rodapé 3">
            <a:extLst>
              <a:ext uri="{FF2B5EF4-FFF2-40B4-BE49-F238E27FC236}">
                <a16:creationId xmlns:a16="http://schemas.microsoft.com/office/drawing/2014/main" id="{09B58BD5-ABA5-98C1-1E3D-7647BCA099A4}"/>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513703" y="2391277"/>
            <a:ext cx="8146417" cy="2870571"/>
          </a:xfrm>
        </p:spPr>
        <p:txBody>
          <a:bodyPr anchor="t">
            <a:normAutofit fontScale="77500" lnSpcReduction="20000"/>
          </a:bodyPr>
          <a:lstStyle/>
          <a:p>
            <a:pPr marL="0" indent="0">
              <a:buNone/>
            </a:pPr>
            <a:r>
              <a:rPr lang="pt-BR" sz="1900" dirty="0"/>
              <a:t>• Workshop de instalação e configuração do sistema.</a:t>
            </a:r>
          </a:p>
          <a:p>
            <a:pPr marL="0" indent="0">
              <a:buNone/>
            </a:pPr>
            <a:r>
              <a:rPr lang="pt-BR" sz="1900" dirty="0"/>
              <a:t>• Treinamento para equipe técnica da ALVF.</a:t>
            </a:r>
          </a:p>
          <a:p>
            <a:pPr marL="0" indent="0">
              <a:buNone/>
            </a:pPr>
            <a:r>
              <a:rPr lang="pt-BR" sz="1900" dirty="0"/>
              <a:t>• Consultoria técnica e suporte remoto.</a:t>
            </a:r>
          </a:p>
          <a:p>
            <a:pPr marL="0" indent="0">
              <a:buNone/>
            </a:pPr>
            <a:r>
              <a:rPr lang="pt-BR" sz="1900" dirty="0"/>
              <a:t>• Configuração dos ambientes de Teste, Homologação e Produção.</a:t>
            </a:r>
          </a:p>
          <a:p>
            <a:pPr marL="0" indent="0">
              <a:buNone/>
            </a:pPr>
            <a:r>
              <a:rPr lang="pt-BR" sz="1900" dirty="0"/>
              <a:t>• Operação assistida durante o período de implantação.</a:t>
            </a:r>
          </a:p>
          <a:p>
            <a:pPr marL="0" indent="0">
              <a:buNone/>
            </a:pPr>
            <a:r>
              <a:rPr lang="pt-BR" sz="2000" dirty="0"/>
              <a:t>• Equipe técnica especializada composta por </a:t>
            </a:r>
            <a:r>
              <a:rPr lang="pt-BR" sz="2000" b="1" dirty="0"/>
              <a:t>Gerentes, Arquitetos, Desenvolvedores </a:t>
            </a:r>
          </a:p>
          <a:p>
            <a:pPr marL="0" indent="0">
              <a:buNone/>
            </a:pPr>
            <a:r>
              <a:rPr lang="pt-BR" sz="2000" b="1" dirty="0"/>
              <a:t>   e Consultores.</a:t>
            </a:r>
          </a:p>
          <a:p>
            <a:pPr marL="0" indent="0">
              <a:buNone/>
            </a:pPr>
            <a:r>
              <a:rPr lang="pt-BR" sz="2000" dirty="0"/>
              <a:t>• Compromisso com </a:t>
            </a:r>
            <a:r>
              <a:rPr lang="pt-BR" sz="2000" b="1" dirty="0"/>
              <a:t>segurança da informação e compliance</a:t>
            </a:r>
            <a:r>
              <a:rPr lang="pt-BR" sz="2000" dirty="0"/>
              <a:t>.</a:t>
            </a:r>
          </a:p>
          <a:p>
            <a:pPr marL="0" indent="0">
              <a:buNone/>
            </a:pPr>
            <a:r>
              <a:rPr lang="pt-BR" sz="2000" dirty="0"/>
              <a:t>• Obrigações da ALVF incluem </a:t>
            </a:r>
            <a:r>
              <a:rPr lang="pt-BR" sz="2000" b="1" dirty="0"/>
              <a:t>disponibilização de infraestrutura e </a:t>
            </a:r>
          </a:p>
          <a:p>
            <a:pPr marL="0" indent="0">
              <a:buNone/>
            </a:pPr>
            <a:r>
              <a:rPr lang="pt-BR" sz="2000" b="1" dirty="0"/>
              <a:t>   ambiente de testes</a:t>
            </a:r>
            <a:r>
              <a:rPr lang="pt-BR" sz="2000" dirty="0"/>
              <a:t>.</a:t>
            </a:r>
          </a:p>
          <a:p>
            <a:pPr marL="0" indent="0">
              <a:buNone/>
            </a:pPr>
            <a:endParaRPr lang="pt-BR" sz="1900" dirty="0"/>
          </a:p>
        </p:txBody>
      </p:sp>
    </p:spTree>
    <p:extLst>
      <p:ext uri="{BB962C8B-B14F-4D97-AF65-F5344CB8AC3E}">
        <p14:creationId xmlns:p14="http://schemas.microsoft.com/office/powerpoint/2010/main" val="6530177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20A2812-FD30-543D-6C61-81A19296C0BF}"/>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6B0BF06-C293-BAC1-01E5-3CBE915684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A9026ED5-79A4-190C-3BFC-C795EB2DD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53114DC-0BA2-F676-DE57-9F5B604D3B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55C646-8310-145B-DD66-A58BCB18F870}"/>
              </a:ext>
            </a:extLst>
          </p:cNvPr>
          <p:cNvSpPr>
            <a:spLocks noGrp="1"/>
          </p:cNvSpPr>
          <p:nvPr>
            <p:ph type="title"/>
          </p:nvPr>
        </p:nvSpPr>
        <p:spPr>
          <a:xfrm>
            <a:off x="643663" y="781590"/>
            <a:ext cx="7581464" cy="798654"/>
          </a:xfrm>
        </p:spPr>
        <p:txBody>
          <a:bodyPr anchor="ctr">
            <a:noAutofit/>
          </a:bodyPr>
          <a:lstStyle/>
          <a:p>
            <a:r>
              <a:rPr lang="pt-BR" sz="5400" b="1" dirty="0"/>
              <a:t>Arquitetura do Sistema:</a:t>
            </a:r>
            <a:endParaRPr lang="pt-BR" sz="5400" dirty="0"/>
          </a:p>
        </p:txBody>
      </p:sp>
      <p:sp>
        <p:nvSpPr>
          <p:cNvPr id="4" name="Espaço Reservado para Rodapé 3">
            <a:extLst>
              <a:ext uri="{FF2B5EF4-FFF2-40B4-BE49-F238E27FC236}">
                <a16:creationId xmlns:a16="http://schemas.microsoft.com/office/drawing/2014/main" id="{60CF0AC7-C773-CCF9-872A-31C70879B571}"/>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a:extLst>
              <a:ext uri="{FF2B5EF4-FFF2-40B4-BE49-F238E27FC236}">
                <a16:creationId xmlns:a16="http://schemas.microsoft.com/office/drawing/2014/main" id="{71622D77-8861-15FC-0EAB-89699C9B204B}"/>
              </a:ext>
            </a:extLst>
          </p:cNvPr>
          <p:cNvSpPr>
            <a:spLocks noGrp="1"/>
          </p:cNvSpPr>
          <p:nvPr>
            <p:ph idx="1"/>
          </p:nvPr>
        </p:nvSpPr>
        <p:spPr>
          <a:xfrm>
            <a:off x="504395" y="1662455"/>
            <a:ext cx="8155726" cy="4568702"/>
          </a:xfrm>
        </p:spPr>
        <p:txBody>
          <a:bodyPr anchor="t">
            <a:noAutofit/>
          </a:bodyPr>
          <a:lstStyle/>
          <a:p>
            <a:r>
              <a:rPr lang="pt-BR" sz="1900" dirty="0"/>
              <a:t>Workshop de instalação.</a:t>
            </a:r>
          </a:p>
          <a:p>
            <a:r>
              <a:rPr lang="pt-BR" sz="1900" dirty="0"/>
              <a:t>Treinamento, consultoria e suporte remoto.</a:t>
            </a:r>
          </a:p>
          <a:p>
            <a:r>
              <a:rPr lang="pt-BR" sz="1900" dirty="0"/>
              <a:t>Configuração de Teste, Homologação e Produção.</a:t>
            </a:r>
          </a:p>
          <a:p>
            <a:r>
              <a:rPr lang="pt-BR" sz="1900" dirty="0"/>
              <a:t>Operação assistida implantação.</a:t>
            </a:r>
          </a:p>
          <a:p>
            <a:r>
              <a:rPr lang="pt-BR" sz="1900" dirty="0"/>
              <a:t>Equipe de Gerentes, Arquitetos, Desenvolvedores e Consultores.</a:t>
            </a:r>
          </a:p>
          <a:p>
            <a:r>
              <a:rPr lang="pt-BR" sz="1900" dirty="0"/>
              <a:t>Segurança e compliance.</a:t>
            </a:r>
          </a:p>
          <a:p>
            <a:pPr fontAlgn="base">
              <a:spcAft>
                <a:spcPct val="0"/>
              </a:spcAft>
            </a:pPr>
            <a:r>
              <a:rPr lang="pt-BR" sz="1900" dirty="0"/>
              <a:t> Arquitetura Modular e Flexível com diferentes módulos implementados conforme demandas específicas. Facilidade na personalização e escalabilidade do sistema.</a:t>
            </a:r>
          </a:p>
          <a:p>
            <a:r>
              <a:rPr lang="pt-BR" sz="1900" dirty="0"/>
              <a:t> Estrutura Cliente-Servidor com os dados processados no servidor central e acessados pelos clientes (usuários) através de interfaces web ou computador desktop.</a:t>
            </a:r>
          </a:p>
          <a:p>
            <a:r>
              <a:rPr lang="pt-BR" sz="1900" dirty="0"/>
              <a:t> Interoperabilidade na integração eficiente entre os componentes assistenciais e administrativos, compreendendo o uso de </a:t>
            </a:r>
            <a:r>
              <a:rPr lang="pt-BR" sz="1900" dirty="0" err="1"/>
              <a:t>API´s</a:t>
            </a:r>
            <a:r>
              <a:rPr lang="pt-BR" sz="1900" dirty="0"/>
              <a:t>.</a:t>
            </a:r>
          </a:p>
        </p:txBody>
      </p:sp>
    </p:spTree>
    <p:extLst>
      <p:ext uri="{BB962C8B-B14F-4D97-AF65-F5344CB8AC3E}">
        <p14:creationId xmlns:p14="http://schemas.microsoft.com/office/powerpoint/2010/main" val="10082201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BB1218D-4134-80BE-3161-FD842BE11CEF}"/>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0602B2B-01A7-1ACF-2D93-87A961A19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8710291D-B890-9876-832D-7533A3A8D7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1C26DD7-D9F6-52F9-9669-D8D187901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A1ED84-A948-44AB-A68E-86C52FE89F6A}"/>
              </a:ext>
            </a:extLst>
          </p:cNvPr>
          <p:cNvSpPr>
            <a:spLocks noGrp="1"/>
          </p:cNvSpPr>
          <p:nvPr>
            <p:ph type="title"/>
          </p:nvPr>
        </p:nvSpPr>
        <p:spPr>
          <a:xfrm>
            <a:off x="643662" y="781590"/>
            <a:ext cx="8016457" cy="798654"/>
          </a:xfrm>
        </p:spPr>
        <p:txBody>
          <a:bodyPr anchor="ctr">
            <a:noAutofit/>
          </a:bodyPr>
          <a:lstStyle/>
          <a:p>
            <a:r>
              <a:rPr lang="en-US" sz="4400" b="1" kern="1200" dirty="0" err="1">
                <a:solidFill>
                  <a:schemeClr val="tx1"/>
                </a:solidFill>
                <a:latin typeface="+mj-lt"/>
                <a:ea typeface="+mj-ea"/>
                <a:cs typeface="+mj-cs"/>
              </a:rPr>
              <a:t>Tecnologia</a:t>
            </a:r>
            <a:r>
              <a:rPr lang="en-US" sz="4400" b="1" kern="1200" dirty="0">
                <a:solidFill>
                  <a:schemeClr val="tx1"/>
                </a:solidFill>
                <a:latin typeface="+mj-lt"/>
                <a:ea typeface="+mj-ea"/>
                <a:cs typeface="+mj-cs"/>
              </a:rPr>
              <a:t>, Dados e </a:t>
            </a:r>
            <a:r>
              <a:rPr lang="en-US" sz="4400" b="1" kern="1200" dirty="0" err="1">
                <a:solidFill>
                  <a:schemeClr val="tx1"/>
                </a:solidFill>
                <a:latin typeface="+mj-lt"/>
                <a:ea typeface="+mj-ea"/>
                <a:cs typeface="+mj-cs"/>
              </a:rPr>
              <a:t>Integração</a:t>
            </a:r>
            <a:endParaRPr lang="pt-BR" sz="4400" dirty="0"/>
          </a:p>
        </p:txBody>
      </p:sp>
      <p:sp>
        <p:nvSpPr>
          <p:cNvPr id="4" name="Espaço Reservado para Rodapé 3">
            <a:extLst>
              <a:ext uri="{FF2B5EF4-FFF2-40B4-BE49-F238E27FC236}">
                <a16:creationId xmlns:a16="http://schemas.microsoft.com/office/drawing/2014/main" id="{23081AEB-CB68-84E3-6484-0D2952A14CDE}"/>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a:extLst>
              <a:ext uri="{FF2B5EF4-FFF2-40B4-BE49-F238E27FC236}">
                <a16:creationId xmlns:a16="http://schemas.microsoft.com/office/drawing/2014/main" id="{731E8670-119B-001E-089E-5AB5773C958B}"/>
              </a:ext>
            </a:extLst>
          </p:cNvPr>
          <p:cNvSpPr>
            <a:spLocks noGrp="1"/>
          </p:cNvSpPr>
          <p:nvPr>
            <p:ph idx="1"/>
          </p:nvPr>
        </p:nvSpPr>
        <p:spPr>
          <a:xfrm>
            <a:off x="504394" y="1580244"/>
            <a:ext cx="8155725" cy="4650913"/>
          </a:xfrm>
        </p:spPr>
        <p:txBody>
          <a:bodyPr anchor="t">
            <a:normAutofit fontScale="92500" lnSpcReduction="20000"/>
          </a:bodyPr>
          <a:lstStyle/>
          <a:p>
            <a:pPr fontAlgn="base">
              <a:lnSpc>
                <a:spcPct val="110000"/>
              </a:lnSpc>
              <a:spcAft>
                <a:spcPct val="0"/>
              </a:spcAft>
            </a:pPr>
            <a:r>
              <a:rPr lang="en-US" altLang="pt-BR" sz="1600" dirty="0"/>
              <a:t> </a:t>
            </a:r>
            <a:r>
              <a:rPr lang="en-US" altLang="pt-BR" sz="1600" dirty="0" err="1"/>
              <a:t>Linguagem</a:t>
            </a:r>
            <a:r>
              <a:rPr lang="en-US" altLang="pt-BR" sz="1600" dirty="0"/>
              <a:t> Java. </a:t>
            </a:r>
            <a:r>
              <a:rPr lang="en-US" altLang="pt-BR" sz="1600" dirty="0" err="1"/>
              <a:t>Incluí</a:t>
            </a:r>
            <a:r>
              <a:rPr lang="en-US" altLang="pt-BR" sz="1600" dirty="0"/>
              <a:t> </a:t>
            </a:r>
            <a:r>
              <a:rPr lang="en-US" altLang="pt-BR" sz="1600" dirty="0" err="1"/>
              <a:t>robustez</a:t>
            </a:r>
            <a:r>
              <a:rPr lang="en-US" altLang="pt-BR" sz="1600" dirty="0"/>
              <a:t> e </a:t>
            </a:r>
            <a:r>
              <a:rPr lang="en-US" altLang="pt-BR" sz="1600" dirty="0" err="1"/>
              <a:t>portabilidade</a:t>
            </a:r>
            <a:r>
              <a:rPr lang="en-US" altLang="pt-BR" sz="1600" dirty="0"/>
              <a:t>.</a:t>
            </a:r>
          </a:p>
          <a:p>
            <a:pPr fontAlgn="base">
              <a:lnSpc>
                <a:spcPct val="110000"/>
              </a:lnSpc>
              <a:spcAft>
                <a:spcPct val="0"/>
              </a:spcAft>
            </a:pPr>
            <a:r>
              <a:rPr lang="en-US" altLang="pt-BR" sz="1600" dirty="0"/>
              <a:t> Frameworks e </a:t>
            </a:r>
            <a:r>
              <a:rPr lang="en-US" altLang="pt-BR" sz="1600" dirty="0" err="1"/>
              <a:t>Bibliotecas</a:t>
            </a:r>
            <a:r>
              <a:rPr lang="en-US" altLang="pt-BR" sz="1600" dirty="0"/>
              <a:t> Spring.</a:t>
            </a:r>
          </a:p>
          <a:p>
            <a:pPr marR="0" lvl="0" fontAlgn="base">
              <a:lnSpc>
                <a:spcPct val="110000"/>
              </a:lnSpc>
              <a:spcAft>
                <a:spcPct val="0"/>
              </a:spcAft>
              <a:buClrTx/>
              <a:buSzTx/>
              <a:tabLst/>
            </a:pPr>
            <a:r>
              <a:rPr lang="en-US" altLang="pt-BR" sz="1600" dirty="0"/>
              <a:t> Banco de Dados SQL: ORACLE, </a:t>
            </a:r>
            <a:r>
              <a:rPr lang="en-US" altLang="pt-BR" sz="1600" dirty="0" err="1"/>
              <a:t>ou</a:t>
            </a:r>
            <a:r>
              <a:rPr lang="en-US" altLang="pt-BR" sz="1600" dirty="0"/>
              <a:t> PostgreSQL.</a:t>
            </a:r>
          </a:p>
          <a:p>
            <a:pPr marR="0" lvl="0" fontAlgn="base">
              <a:lnSpc>
                <a:spcPct val="110000"/>
              </a:lnSpc>
              <a:spcAft>
                <a:spcPct val="0"/>
              </a:spcAft>
              <a:buClrTx/>
              <a:buSzTx/>
              <a:tabLst/>
            </a:pPr>
            <a:r>
              <a:rPr lang="en-US" altLang="pt-BR" sz="1600" dirty="0"/>
              <a:t> </a:t>
            </a:r>
            <a:r>
              <a:rPr lang="en-US" altLang="pt-BR" sz="1600" dirty="0" err="1"/>
              <a:t>Servidores</a:t>
            </a:r>
            <a:r>
              <a:rPr lang="en-US" altLang="pt-BR" sz="1600" dirty="0"/>
              <a:t> JBoss </a:t>
            </a:r>
            <a:r>
              <a:rPr lang="en-US" altLang="pt-BR" sz="1600" dirty="0" err="1"/>
              <a:t>Wildfly</a:t>
            </a:r>
            <a:r>
              <a:rPr lang="en-US" altLang="pt-BR" sz="1600" dirty="0"/>
              <a:t>.</a:t>
            </a:r>
          </a:p>
          <a:p>
            <a:pPr marR="0" lvl="0" fontAlgn="base">
              <a:lnSpc>
                <a:spcPct val="110000"/>
              </a:lnSpc>
              <a:spcAft>
                <a:spcPct val="0"/>
              </a:spcAft>
              <a:buClrTx/>
              <a:buSzTx/>
              <a:tabLst/>
            </a:pPr>
            <a:r>
              <a:rPr lang="en-US" altLang="pt-BR" sz="1600" dirty="0"/>
              <a:t> </a:t>
            </a:r>
            <a:r>
              <a:rPr lang="en-US" altLang="pt-BR" sz="1600" dirty="0" err="1"/>
              <a:t>Contêineres</a:t>
            </a:r>
            <a:r>
              <a:rPr lang="en-US" altLang="pt-BR" sz="1600" dirty="0"/>
              <a:t> e </a:t>
            </a:r>
            <a:r>
              <a:rPr lang="en-US" altLang="pt-BR" sz="1600" dirty="0" err="1"/>
              <a:t>Orquestração</a:t>
            </a:r>
            <a:r>
              <a:rPr lang="en-US" altLang="pt-BR" sz="1600" dirty="0"/>
              <a:t> (Na </a:t>
            </a:r>
            <a:r>
              <a:rPr lang="en-US" altLang="pt-BR" sz="1600" dirty="0" err="1"/>
              <a:t>Unicamp</a:t>
            </a:r>
            <a:r>
              <a:rPr lang="en-US" altLang="pt-BR" sz="1600" dirty="0"/>
              <a:t>, o </a:t>
            </a:r>
            <a:r>
              <a:rPr lang="en-US" altLang="pt-BR" sz="1600" dirty="0" err="1"/>
              <a:t>AGHUse</a:t>
            </a:r>
            <a:r>
              <a:rPr lang="en-US" altLang="pt-BR" sz="1600" dirty="0"/>
              <a:t> </a:t>
            </a:r>
            <a:r>
              <a:rPr lang="en-US" altLang="pt-BR" sz="1600" dirty="0" err="1"/>
              <a:t>utiliza</a:t>
            </a:r>
            <a:r>
              <a:rPr lang="en-US" altLang="pt-BR" sz="1600" dirty="0"/>
              <a:t> </a:t>
            </a:r>
            <a:r>
              <a:rPr lang="en-US" altLang="pt-BR" sz="1600" dirty="0" err="1"/>
              <a:t>contêineres</a:t>
            </a:r>
            <a:r>
              <a:rPr lang="en-US" altLang="pt-BR" sz="1600" dirty="0"/>
              <a:t> com o Amazon Elastic Container Service (ECS) com AWS </a:t>
            </a:r>
            <a:r>
              <a:rPr lang="en-US" altLang="pt-BR" sz="1600" dirty="0" err="1"/>
              <a:t>Fargate</a:t>
            </a:r>
            <a:r>
              <a:rPr lang="en-US" altLang="pt-BR" sz="1600" dirty="0"/>
              <a:t>, para  </a:t>
            </a:r>
            <a:r>
              <a:rPr lang="en-US" altLang="pt-BR" sz="1600" dirty="0" err="1"/>
              <a:t>escalabilidade</a:t>
            </a:r>
            <a:r>
              <a:rPr lang="en-US" altLang="pt-BR" sz="1600" dirty="0"/>
              <a:t> e </a:t>
            </a:r>
            <a:r>
              <a:rPr lang="en-US" altLang="pt-BR" sz="1600" dirty="0" err="1"/>
              <a:t>gerenciamento</a:t>
            </a:r>
            <a:r>
              <a:rPr lang="en-US" altLang="pt-BR" sz="1600" dirty="0"/>
              <a:t> </a:t>
            </a:r>
            <a:r>
              <a:rPr lang="en-US" altLang="pt-BR" sz="1600" dirty="0" err="1"/>
              <a:t>simplificado</a:t>
            </a:r>
            <a:r>
              <a:rPr lang="en-US" altLang="pt-BR" sz="1600" dirty="0"/>
              <a:t>).</a:t>
            </a:r>
          </a:p>
          <a:p>
            <a:pPr fontAlgn="base">
              <a:lnSpc>
                <a:spcPct val="110000"/>
              </a:lnSpc>
              <a:spcAft>
                <a:spcPct val="0"/>
              </a:spcAft>
            </a:pPr>
            <a:r>
              <a:rPr lang="pt-BR" sz="1600" dirty="0"/>
              <a:t>Integração com Sistemas Externos: Garante a interoperabilidade com </a:t>
            </a:r>
            <a:r>
              <a:rPr lang="pt-BR" sz="1600" dirty="0" err="1"/>
              <a:t>API´s</a:t>
            </a:r>
            <a:r>
              <a:rPr lang="pt-BR" sz="1600" dirty="0"/>
              <a:t> para ambientes hospitalares complexos.</a:t>
            </a:r>
          </a:p>
          <a:p>
            <a:pPr fontAlgn="base">
              <a:lnSpc>
                <a:spcPct val="110000"/>
              </a:lnSpc>
              <a:spcAft>
                <a:spcPct val="0"/>
              </a:spcAft>
            </a:pPr>
            <a:r>
              <a:rPr lang="pt-BR" sz="1600" dirty="0"/>
              <a:t>Fluxo de Dados Contínuo onde as informações alimentam processos administrativos, como faturamento e controle de estoque, de forma automática.</a:t>
            </a:r>
          </a:p>
          <a:p>
            <a:pPr fontAlgn="base">
              <a:lnSpc>
                <a:spcPct val="110000"/>
              </a:lnSpc>
              <a:spcAft>
                <a:spcPct val="0"/>
              </a:spcAft>
            </a:pPr>
            <a:r>
              <a:rPr lang="pt-BR" sz="1600" dirty="0"/>
              <a:t>Interação com Bases de Dados </a:t>
            </a:r>
            <a:r>
              <a:rPr lang="pt-BR" sz="1600" dirty="0" err="1"/>
              <a:t>Corporativascom</a:t>
            </a:r>
            <a:r>
              <a:rPr lang="pt-BR" sz="1600" dirty="0"/>
              <a:t> a verificação da elegibilidade de beneficiários de planos de saúde.</a:t>
            </a:r>
          </a:p>
          <a:p>
            <a:pPr fontAlgn="base">
              <a:lnSpc>
                <a:spcPct val="110000"/>
              </a:lnSpc>
              <a:spcAft>
                <a:spcPct val="0"/>
              </a:spcAft>
            </a:pPr>
            <a:r>
              <a:rPr lang="pt-BR" sz="1600" dirty="0"/>
              <a:t>Padrões de Interoperabilidade HL7 e FHIR, comunicando com sistemas de informação em saúde.</a:t>
            </a:r>
          </a:p>
          <a:p>
            <a:pPr>
              <a:lnSpc>
                <a:spcPct val="110000"/>
              </a:lnSpc>
            </a:pPr>
            <a:r>
              <a:rPr lang="pt-BR" sz="1600" dirty="0"/>
              <a:t>Segurança e Conformidade com confidencialidade, integridade e disponibilidade dos dados, aderente às regulamentações vigentes.</a:t>
            </a:r>
          </a:p>
        </p:txBody>
      </p:sp>
    </p:spTree>
    <p:extLst>
      <p:ext uri="{BB962C8B-B14F-4D97-AF65-F5344CB8AC3E}">
        <p14:creationId xmlns:p14="http://schemas.microsoft.com/office/powerpoint/2010/main" val="24560918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3028" y="0"/>
            <a:ext cx="8437944" cy="1192192"/>
          </a:xfrm>
        </p:spPr>
        <p:txBody>
          <a:bodyPr anchor="ctr">
            <a:noAutofit/>
          </a:bodyPr>
          <a:lstStyle/>
          <a:p>
            <a:pPr algn="ctr"/>
            <a:r>
              <a:rPr lang="pt-BR" sz="3200" b="1" dirty="0"/>
              <a:t>Software: Valores, Parcelamentos e Prazos </a:t>
            </a:r>
            <a:br>
              <a:rPr lang="pt-BR" sz="3200" b="1" dirty="0"/>
            </a:br>
            <a:r>
              <a:rPr lang="pt-BR" sz="3200" b="1" dirty="0"/>
              <a:t>(Sonda/ </a:t>
            </a:r>
            <a:r>
              <a:rPr lang="pt-BR" sz="3200" b="1" dirty="0" err="1"/>
              <a:t>AGHUse</a:t>
            </a:r>
            <a:r>
              <a:rPr lang="pt-BR" sz="3200" b="1" dirty="0"/>
              <a:t>)</a:t>
            </a:r>
          </a:p>
        </p:txBody>
      </p:sp>
      <p:graphicFrame>
        <p:nvGraphicFramePr>
          <p:cNvPr id="5" name="Tabela 4">
            <a:extLst>
              <a:ext uri="{FF2B5EF4-FFF2-40B4-BE49-F238E27FC236}">
                <a16:creationId xmlns:a16="http://schemas.microsoft.com/office/drawing/2014/main" id="{58D654CE-69F3-82A3-D81C-972B63942657}"/>
              </a:ext>
            </a:extLst>
          </p:cNvPr>
          <p:cNvGraphicFramePr>
            <a:graphicFrameLocks noGrp="1"/>
          </p:cNvGraphicFramePr>
          <p:nvPr>
            <p:extLst>
              <p:ext uri="{D42A27DB-BD31-4B8C-83A1-F6EECF244321}">
                <p14:modId xmlns:p14="http://schemas.microsoft.com/office/powerpoint/2010/main" val="2121108636"/>
              </p:ext>
            </p:extLst>
          </p:nvPr>
        </p:nvGraphicFramePr>
        <p:xfrm>
          <a:off x="983847" y="1246061"/>
          <a:ext cx="7176305" cy="4365878"/>
        </p:xfrm>
        <a:graphic>
          <a:graphicData uri="http://schemas.openxmlformats.org/drawingml/2006/table">
            <a:tbl>
              <a:tblPr firstRow="1" bandRow="1">
                <a:tableStyleId>{5C22544A-7EE6-4342-B048-85BDC9FD1C3A}</a:tableStyleId>
              </a:tblPr>
              <a:tblGrid>
                <a:gridCol w="2905247">
                  <a:extLst>
                    <a:ext uri="{9D8B030D-6E8A-4147-A177-3AD203B41FA5}">
                      <a16:colId xmlns:a16="http://schemas.microsoft.com/office/drawing/2014/main" val="2135881087"/>
                    </a:ext>
                  </a:extLst>
                </a:gridCol>
                <a:gridCol w="4271058">
                  <a:extLst>
                    <a:ext uri="{9D8B030D-6E8A-4147-A177-3AD203B41FA5}">
                      <a16:colId xmlns:a16="http://schemas.microsoft.com/office/drawing/2014/main" val="2530009532"/>
                    </a:ext>
                  </a:extLst>
                </a:gridCol>
              </a:tblGrid>
              <a:tr h="647318">
                <a:tc>
                  <a:txBody>
                    <a:bodyPr/>
                    <a:lstStyle/>
                    <a:p>
                      <a:r>
                        <a:rPr lang="pt-BR" sz="2000" dirty="0"/>
                        <a:t>Sonda</a:t>
                      </a:r>
                    </a:p>
                  </a:txBody>
                  <a:tcPr anchor="b"/>
                </a:tc>
                <a:tc>
                  <a:txBody>
                    <a:bodyPr/>
                    <a:lstStyle/>
                    <a:p>
                      <a:r>
                        <a:rPr lang="pt-BR" sz="2000" b="1" dirty="0" err="1"/>
                        <a:t>AGHUse</a:t>
                      </a:r>
                      <a:endParaRPr lang="pt-BR" sz="2000" dirty="0"/>
                    </a:p>
                  </a:txBody>
                  <a:tcPr anchor="b"/>
                </a:tc>
                <a:extLst>
                  <a:ext uri="{0D108BD9-81ED-4DB2-BD59-A6C34878D82A}">
                    <a16:rowId xmlns:a16="http://schemas.microsoft.com/office/drawing/2014/main" val="3183102835"/>
                  </a:ext>
                </a:extLst>
              </a:tr>
              <a:tr h="27522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Descrição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a:t>
                      </a:r>
                    </a:p>
                  </a:txBody>
                  <a:tcPr anchor="b"/>
                </a:tc>
                <a:extLst>
                  <a:ext uri="{0D108BD9-81ED-4DB2-BD59-A6C34878D82A}">
                    <a16:rowId xmlns:a16="http://schemas.microsoft.com/office/drawing/2014/main" val="4117667526"/>
                  </a:ext>
                </a:extLst>
              </a:tr>
              <a:tr h="720588">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Tempo de Implantação e valor:</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18 meses (1 ano e meio).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(Implantação e transferência de tecnologia)</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R$ 5.750.019,29</a:t>
                      </a:r>
                    </a:p>
                  </a:txBody>
                  <a:tcPr anchor="b"/>
                </a:tc>
                <a:extLst>
                  <a:ext uri="{0D108BD9-81ED-4DB2-BD59-A6C34878D82A}">
                    <a16:rowId xmlns:a16="http://schemas.microsoft.com/office/drawing/2014/main" val="1052471548"/>
                  </a:ext>
                </a:extLst>
              </a:tr>
              <a:tr h="0">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Mensalidade da Implantação: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R$ 319.445,52</a:t>
                      </a:r>
                    </a:p>
                  </a:txBody>
                  <a:tcPr anchor="b"/>
                </a:tc>
                <a:extLst>
                  <a:ext uri="{0D108BD9-81ED-4DB2-BD59-A6C34878D82A}">
                    <a16:rowId xmlns:a16="http://schemas.microsoft.com/office/drawing/2014/main" val="1470867125"/>
                  </a:ext>
                </a:extLst>
              </a:tr>
              <a:tr h="52504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manutenção Total Ano: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Sistema aberto não tem valor de manutenção.</a:t>
                      </a:r>
                    </a:p>
                  </a:txBody>
                  <a:tcPr anchor="b"/>
                </a:tc>
                <a:extLst>
                  <a:ext uri="{0D108BD9-81ED-4DB2-BD59-A6C34878D82A}">
                    <a16:rowId xmlns:a16="http://schemas.microsoft.com/office/drawing/2014/main" val="3753639003"/>
                  </a:ext>
                </a:extLst>
              </a:tr>
              <a:tr h="548293">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da manutenção mês: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Sistema aberto não tem valor de manutenção.</a:t>
                      </a:r>
                    </a:p>
                  </a:txBody>
                  <a:tcPr anchor="b"/>
                </a:tc>
                <a:extLst>
                  <a:ext uri="{0D108BD9-81ED-4DB2-BD59-A6C34878D82A}">
                    <a16:rowId xmlns:a16="http://schemas.microsoft.com/office/drawing/2014/main" val="2304447189"/>
                  </a:ext>
                </a:extLst>
              </a:tr>
              <a:tr h="548293">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Total de Investimento de manutenção a cada 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Sistema aberto não tem valor de manutenção.</a:t>
                      </a:r>
                    </a:p>
                  </a:txBody>
                  <a:tcPr anchor="b"/>
                </a:tc>
                <a:extLst>
                  <a:ext uri="{0D108BD9-81ED-4DB2-BD59-A6C34878D82A}">
                    <a16:rowId xmlns:a16="http://schemas.microsoft.com/office/drawing/2014/main" val="3110679299"/>
                  </a:ext>
                </a:extLst>
              </a:tr>
            </a:tbl>
          </a:graphicData>
        </a:graphic>
      </p:graphicFrame>
      <p:sp>
        <p:nvSpPr>
          <p:cNvPr id="4" name="Espaço Reservado para Rodapé 3">
            <a:extLst>
              <a:ext uri="{FF2B5EF4-FFF2-40B4-BE49-F238E27FC236}">
                <a16:creationId xmlns:a16="http://schemas.microsoft.com/office/drawing/2014/main" id="{D39628E8-86B2-0DC1-ABE4-01B30B79FBFA}"/>
              </a:ext>
            </a:extLst>
          </p:cNvPr>
          <p:cNvSpPr>
            <a:spLocks noGrp="1"/>
          </p:cNvSpPr>
          <p:nvPr>
            <p:ph type="ftr" sz="quarter" idx="11"/>
          </p:nvPr>
        </p:nvSpPr>
        <p:spPr/>
        <p:txBody>
          <a:bodyPr/>
          <a:lstStyle/>
          <a:p>
            <a:r>
              <a:rPr lang="en-US" dirty="0"/>
              <a:t>ALVF – </a:t>
            </a:r>
            <a:r>
              <a:rPr lang="en-US" dirty="0" err="1"/>
              <a:t>Associação</a:t>
            </a:r>
            <a:r>
              <a:rPr lang="en-US" dirty="0"/>
              <a:t> </a:t>
            </a:r>
            <a:r>
              <a:rPr lang="en-US" dirty="0" err="1"/>
              <a:t>Hospitalar</a:t>
            </a:r>
            <a:r>
              <a:rPr lang="en-US" dirty="0"/>
              <a:t> Lenoir Vargas Ferreira</a:t>
            </a:r>
          </a:p>
        </p:txBody>
      </p:sp>
    </p:spTree>
    <p:extLst>
      <p:ext uri="{BB962C8B-B14F-4D97-AF65-F5344CB8AC3E}">
        <p14:creationId xmlns:p14="http://schemas.microsoft.com/office/powerpoint/2010/main" val="11901214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470" y="217039"/>
            <a:ext cx="8843058" cy="1618489"/>
          </a:xfrm>
        </p:spPr>
        <p:txBody>
          <a:bodyPr anchor="ctr">
            <a:normAutofit fontScale="90000"/>
          </a:bodyPr>
          <a:lstStyle/>
          <a:p>
            <a:pPr algn="ctr"/>
            <a:r>
              <a:rPr lang="pt-BR" sz="4800" b="1" dirty="0"/>
              <a:t>Nuvem: Valores e Condições Comerciais</a:t>
            </a:r>
            <a:br>
              <a:rPr lang="pt-BR" sz="4800" b="1" dirty="0"/>
            </a:br>
            <a:r>
              <a:rPr lang="pt-BR" sz="2200" b="1" dirty="0"/>
              <a:t>(Sonda Cloud </a:t>
            </a:r>
            <a:r>
              <a:rPr lang="pt-BR" sz="2200" b="1" dirty="0" err="1"/>
              <a:t>Computing</a:t>
            </a:r>
            <a:r>
              <a:rPr lang="pt-BR" sz="2200" b="1" dirty="0"/>
              <a:t> – Infraestrutura Computacional)</a:t>
            </a:r>
            <a:endParaRPr lang="pt-BR" sz="4800" b="1" dirty="0"/>
          </a:p>
        </p:txBody>
      </p:sp>
      <p:graphicFrame>
        <p:nvGraphicFramePr>
          <p:cNvPr id="6" name="Tabela 5">
            <a:extLst>
              <a:ext uri="{FF2B5EF4-FFF2-40B4-BE49-F238E27FC236}">
                <a16:creationId xmlns:a16="http://schemas.microsoft.com/office/drawing/2014/main" id="{D3473F3A-E38E-B357-4A89-35B58C5CC204}"/>
              </a:ext>
            </a:extLst>
          </p:cNvPr>
          <p:cNvGraphicFramePr>
            <a:graphicFrameLocks noGrp="1"/>
          </p:cNvGraphicFramePr>
          <p:nvPr>
            <p:extLst>
              <p:ext uri="{D42A27DB-BD31-4B8C-83A1-F6EECF244321}">
                <p14:modId xmlns:p14="http://schemas.microsoft.com/office/powerpoint/2010/main" val="1625094522"/>
              </p:ext>
            </p:extLst>
          </p:nvPr>
        </p:nvGraphicFramePr>
        <p:xfrm>
          <a:off x="1863523" y="2008949"/>
          <a:ext cx="5416952" cy="4191591"/>
        </p:xfrm>
        <a:graphic>
          <a:graphicData uri="http://schemas.openxmlformats.org/drawingml/2006/table">
            <a:tbl>
              <a:tblPr firstRow="1" bandRow="1">
                <a:tableStyleId>{5C22544A-7EE6-4342-B048-85BDC9FD1C3A}</a:tableStyleId>
              </a:tblPr>
              <a:tblGrid>
                <a:gridCol w="3588152">
                  <a:extLst>
                    <a:ext uri="{9D8B030D-6E8A-4147-A177-3AD203B41FA5}">
                      <a16:colId xmlns:a16="http://schemas.microsoft.com/office/drawing/2014/main" val="2135881087"/>
                    </a:ext>
                  </a:extLst>
                </a:gridCol>
                <a:gridCol w="1828800">
                  <a:extLst>
                    <a:ext uri="{9D8B030D-6E8A-4147-A177-3AD203B41FA5}">
                      <a16:colId xmlns:a16="http://schemas.microsoft.com/office/drawing/2014/main" val="2530009532"/>
                    </a:ext>
                  </a:extLst>
                </a:gridCol>
              </a:tblGrid>
              <a:tr h="577888">
                <a:tc>
                  <a:txBody>
                    <a:bodyPr/>
                    <a:lstStyle/>
                    <a:p>
                      <a:r>
                        <a:rPr lang="pt-BR" sz="1800" dirty="0"/>
                        <a:t>Descrição</a:t>
                      </a:r>
                    </a:p>
                  </a:txBody>
                  <a:tcPr anchor="b"/>
                </a:tc>
                <a:tc>
                  <a:txBody>
                    <a:bodyPr/>
                    <a:lstStyle/>
                    <a:p>
                      <a:r>
                        <a:rPr lang="pt-BR" sz="1800" dirty="0"/>
                        <a:t>Valor</a:t>
                      </a:r>
                    </a:p>
                  </a:txBody>
                  <a:tcPr anchor="b"/>
                </a:tc>
                <a:extLst>
                  <a:ext uri="{0D108BD9-81ED-4DB2-BD59-A6C34878D82A}">
                    <a16:rowId xmlns:a16="http://schemas.microsoft.com/office/drawing/2014/main" val="4117667526"/>
                  </a:ext>
                </a:extLst>
              </a:tr>
              <a:tr h="662244">
                <a:tc>
                  <a:txBody>
                    <a:bodyPr/>
                    <a:lstStyle/>
                    <a:p>
                      <a:pPr algn="r"/>
                      <a:r>
                        <a:rPr lang="pt-BR" sz="1600" b="1" kern="1200" dirty="0">
                          <a:solidFill>
                            <a:schemeClr val="tx1"/>
                          </a:solidFill>
                          <a:latin typeface="+mn-lt"/>
                          <a:ea typeface="+mn-ea"/>
                          <a:cs typeface="+mn-cs"/>
                        </a:rPr>
                        <a:t>Implantação e demais: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R$ 28.087,08</a:t>
                      </a:r>
                    </a:p>
                  </a:txBody>
                  <a:tcPr anchor="b"/>
                </a:tc>
                <a:extLst>
                  <a:ext uri="{0D108BD9-81ED-4DB2-BD59-A6C34878D82A}">
                    <a16:rowId xmlns:a16="http://schemas.microsoft.com/office/drawing/2014/main" val="2784250655"/>
                  </a:ext>
                </a:extLst>
              </a:tr>
              <a:tr h="468731">
                <a:tc>
                  <a:txBody>
                    <a:bodyPr/>
                    <a:lstStyle/>
                    <a:p>
                      <a:pPr marL="0" algn="r" defTabSz="685800" rtl="0" eaLnBrk="1" latinLnBrk="0" hangingPunct="1"/>
                      <a:r>
                        <a:rPr lang="pt-BR" sz="1600" b="1" kern="1200" dirty="0">
                          <a:solidFill>
                            <a:schemeClr val="tx1"/>
                          </a:solidFill>
                          <a:latin typeface="+mn-lt"/>
                          <a:ea typeface="+mn-ea"/>
                          <a:cs typeface="+mn-cs"/>
                        </a:rPr>
                        <a:t>Mensalidade da Infraestrutura:</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R$ 19.654,04</a:t>
                      </a:r>
                    </a:p>
                  </a:txBody>
                  <a:tcPr anchor="b"/>
                </a:tc>
                <a:extLst>
                  <a:ext uri="{0D108BD9-81ED-4DB2-BD59-A6C34878D82A}">
                    <a16:rowId xmlns:a16="http://schemas.microsoft.com/office/drawing/2014/main" val="1470867125"/>
                  </a:ext>
                </a:extLst>
              </a:tr>
              <a:tr h="662244">
                <a:tc>
                  <a:txBody>
                    <a:bodyPr/>
                    <a:lstStyle/>
                    <a:p>
                      <a:pPr marL="0" algn="r" defTabSz="685800" rtl="0" eaLnBrk="1" latinLnBrk="0" hangingPunct="1"/>
                      <a:r>
                        <a:rPr lang="pt-BR" sz="1600" b="1" kern="1200" dirty="0">
                          <a:solidFill>
                            <a:schemeClr val="tx1"/>
                          </a:solidFill>
                          <a:latin typeface="+mn-lt"/>
                          <a:ea typeface="+mn-ea"/>
                          <a:cs typeface="+mn-cs"/>
                        </a:rPr>
                        <a:t>Mensalidade Serviços Gerenciados: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R$ 5.473,68</a:t>
                      </a:r>
                    </a:p>
                  </a:txBody>
                  <a:tcPr anchor="b"/>
                </a:tc>
                <a:extLst>
                  <a:ext uri="{0D108BD9-81ED-4DB2-BD59-A6C34878D82A}">
                    <a16:rowId xmlns:a16="http://schemas.microsoft.com/office/drawing/2014/main" val="3753639003"/>
                  </a:ext>
                </a:extLst>
              </a:tr>
              <a:tr h="662244">
                <a:tc>
                  <a:txBody>
                    <a:bodyPr/>
                    <a:lstStyle/>
                    <a:p>
                      <a:pPr algn="r"/>
                      <a:r>
                        <a:rPr lang="pt-BR" sz="1600" b="1" kern="1200" dirty="0">
                          <a:solidFill>
                            <a:schemeClr val="tx1"/>
                          </a:solidFill>
                          <a:latin typeface="+mn-lt"/>
                          <a:ea typeface="+mn-ea"/>
                          <a:cs typeface="+mn-cs"/>
                        </a:rPr>
                        <a:t>Mensalidade Total:</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R$ 25.127,72</a:t>
                      </a:r>
                    </a:p>
                  </a:txBody>
                  <a:tcPr anchor="b"/>
                </a:tc>
                <a:extLst>
                  <a:ext uri="{0D108BD9-81ED-4DB2-BD59-A6C34878D82A}">
                    <a16:rowId xmlns:a16="http://schemas.microsoft.com/office/drawing/2014/main" val="2304447189"/>
                  </a:ext>
                </a:extLst>
              </a:tr>
              <a:tr h="425114">
                <a:tc>
                  <a:txBody>
                    <a:bodyPr/>
                    <a:lstStyle/>
                    <a:p>
                      <a:pPr marL="0" indent="0" algn="r">
                        <a:buNone/>
                      </a:pPr>
                      <a:r>
                        <a:rPr lang="pt-BR" sz="1600" b="1" kern="1200" dirty="0">
                          <a:solidFill>
                            <a:schemeClr val="tx1"/>
                          </a:solidFill>
                          <a:latin typeface="+mn-lt"/>
                          <a:ea typeface="+mn-ea"/>
                          <a:cs typeface="+mn-cs"/>
                        </a:rPr>
                        <a:t>Valores acumulados em 24 meses/</a:t>
                      </a:r>
                    </a:p>
                    <a:p>
                      <a:pPr marL="0" indent="0" algn="r">
                        <a:buNone/>
                      </a:pPr>
                      <a:r>
                        <a:rPr lang="pt-BR" sz="1600" b="1" kern="1200" dirty="0">
                          <a:solidFill>
                            <a:schemeClr val="tx1"/>
                          </a:solidFill>
                          <a:latin typeface="+mn-lt"/>
                          <a:ea typeface="+mn-ea"/>
                          <a:cs typeface="+mn-cs"/>
                        </a:rPr>
                        <a:t>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R$ 631.152,36</a:t>
                      </a:r>
                    </a:p>
                  </a:txBody>
                  <a:tcPr anchor="b"/>
                </a:tc>
                <a:extLst>
                  <a:ext uri="{0D108BD9-81ED-4DB2-BD59-A6C34878D82A}">
                    <a16:rowId xmlns:a16="http://schemas.microsoft.com/office/drawing/2014/main" val="3218030701"/>
                  </a:ext>
                </a:extLst>
              </a:tr>
              <a:tr h="425114">
                <a:tc>
                  <a:txBody>
                    <a:bodyPr/>
                    <a:lstStyle/>
                    <a:p>
                      <a:pPr marL="0" indent="0" algn="r">
                        <a:buNone/>
                      </a:pPr>
                      <a:r>
                        <a:rPr lang="pt-BR" sz="1600" b="1" kern="1200" dirty="0">
                          <a:solidFill>
                            <a:schemeClr val="tx1"/>
                          </a:solidFill>
                          <a:latin typeface="+mn-lt"/>
                          <a:ea typeface="+mn-ea"/>
                          <a:cs typeface="+mn-cs"/>
                        </a:rPr>
                        <a:t>Valores acumulados em 60 meses/ 5 anos: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R$ 1.535.750,28</a:t>
                      </a:r>
                    </a:p>
                  </a:txBody>
                  <a:tcPr anchor="b"/>
                </a:tc>
                <a:extLst>
                  <a:ext uri="{0D108BD9-81ED-4DB2-BD59-A6C34878D82A}">
                    <a16:rowId xmlns:a16="http://schemas.microsoft.com/office/drawing/2014/main" val="489929666"/>
                  </a:ext>
                </a:extLst>
              </a:tr>
            </a:tbl>
          </a:graphicData>
        </a:graphic>
      </p:graphicFrame>
      <p:sp>
        <p:nvSpPr>
          <p:cNvPr id="7" name="Espaço Reservado para Rodapé 3">
            <a:extLst>
              <a:ext uri="{FF2B5EF4-FFF2-40B4-BE49-F238E27FC236}">
                <a16:creationId xmlns:a16="http://schemas.microsoft.com/office/drawing/2014/main" id="{DAB872C7-BA33-33FE-A170-97CC30820B30}"/>
              </a:ext>
            </a:extLst>
          </p:cNvPr>
          <p:cNvSpPr>
            <a:spLocks noGrp="1"/>
          </p:cNvSpPr>
          <p:nvPr>
            <p:ph type="ftr" sz="quarter" idx="11"/>
          </p:nvPr>
        </p:nvSpPr>
        <p:spPr>
          <a:xfrm>
            <a:off x="3028950" y="6356351"/>
            <a:ext cx="3086100" cy="365125"/>
          </a:xfrm>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23871292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43B5A-CD74-AE7D-8135-F810F157E2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9650B0-876F-1551-7CD8-99E19452F991}"/>
              </a:ext>
            </a:extLst>
          </p:cNvPr>
          <p:cNvSpPr>
            <a:spLocks noGrp="1"/>
          </p:cNvSpPr>
          <p:nvPr>
            <p:ph type="title"/>
          </p:nvPr>
        </p:nvSpPr>
        <p:spPr>
          <a:xfrm>
            <a:off x="537982" y="1770026"/>
            <a:ext cx="8106259" cy="3317947"/>
          </a:xfrm>
        </p:spPr>
        <p:txBody>
          <a:bodyPr anchor="ctr">
            <a:normAutofit/>
          </a:bodyPr>
          <a:lstStyle/>
          <a:p>
            <a:pPr algn="ctr"/>
            <a:r>
              <a:rPr lang="pt-BR" sz="6300" b="1" dirty="0"/>
              <a:t>Transferência de Tecnologia</a:t>
            </a:r>
          </a:p>
        </p:txBody>
      </p:sp>
      <p:sp>
        <p:nvSpPr>
          <p:cNvPr id="4" name="Espaço Reservado para Rodapé 3">
            <a:extLst>
              <a:ext uri="{FF2B5EF4-FFF2-40B4-BE49-F238E27FC236}">
                <a16:creationId xmlns:a16="http://schemas.microsoft.com/office/drawing/2014/main" id="{43C03A90-3709-9620-B525-2F84E80BB7FB}"/>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29280142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Google Shape;78;p17" title="Gráfico"/>
          <p:cNvPicPr preferRelativeResize="0"/>
          <p:nvPr/>
        </p:nvPicPr>
        <p:blipFill rotWithShape="1">
          <a:blip r:embed="rId3">
            <a:alphaModFix/>
          </a:blip>
          <a:srcRect b="3836"/>
          <a:stretch/>
        </p:blipFill>
        <p:spPr>
          <a:xfrm>
            <a:off x="2141548" y="710510"/>
            <a:ext cx="4860902" cy="3636572"/>
          </a:xfrm>
          <a:prstGeom prst="rect">
            <a:avLst/>
          </a:prstGeom>
          <a:noFill/>
          <a:ln>
            <a:noFill/>
          </a:ln>
        </p:spPr>
      </p:pic>
      <p:sp>
        <p:nvSpPr>
          <p:cNvPr id="79" name="Google Shape;79;p17"/>
          <p:cNvSpPr txBox="1"/>
          <p:nvPr/>
        </p:nvSpPr>
        <p:spPr>
          <a:xfrm>
            <a:off x="208344" y="100010"/>
            <a:ext cx="8738886" cy="610500"/>
          </a:xfrm>
          <a:prstGeom prst="rect">
            <a:avLst/>
          </a:prstGeom>
          <a:noFill/>
          <a:ln>
            <a:noFill/>
          </a:ln>
        </p:spPr>
        <p:txBody>
          <a:bodyPr spcFirstLastPara="1" wrap="square" lIns="91425" tIns="91425" rIns="91425" bIns="91425" anchor="t" anchorCtr="0">
            <a:noAutofit/>
          </a:bodyPr>
          <a:lstStyle/>
          <a:p>
            <a:pPr algn="ctr">
              <a:buClr>
                <a:srgbClr val="000000"/>
              </a:buClr>
              <a:buSzPts val="2000"/>
            </a:pPr>
            <a:r>
              <a:rPr lang="pt-BR" sz="2800" b="1" dirty="0">
                <a:latin typeface="Raleway Light"/>
                <a:ea typeface="Raleway Light"/>
                <a:cs typeface="Raleway Light"/>
                <a:sym typeface="Raleway Light"/>
              </a:rPr>
              <a:t>Transferência e Evolução em </a:t>
            </a:r>
            <a:r>
              <a:rPr lang="pt-BR" sz="2800" b="1" dirty="0" err="1">
                <a:latin typeface="Raleway Light"/>
                <a:ea typeface="Raleway Light"/>
                <a:cs typeface="Raleway Light"/>
                <a:sym typeface="Raleway Light"/>
              </a:rPr>
              <a:t>Macropontos</a:t>
            </a:r>
            <a:r>
              <a:rPr lang="pt-BR" sz="2800" b="1" dirty="0">
                <a:latin typeface="Raleway Light"/>
                <a:ea typeface="Raleway Light"/>
                <a:cs typeface="Raleway Light"/>
                <a:sym typeface="Raleway Light"/>
              </a:rPr>
              <a:t> do </a:t>
            </a:r>
            <a:r>
              <a:rPr lang="pt-BR" sz="2800" b="1" dirty="0" err="1">
                <a:latin typeface="Raleway Light"/>
                <a:ea typeface="Raleway Light"/>
                <a:cs typeface="Raleway Light"/>
                <a:sym typeface="Raleway Light"/>
              </a:rPr>
              <a:t>AGHUse</a:t>
            </a:r>
            <a:endParaRPr sz="2800" b="1" dirty="0">
              <a:latin typeface="Raleway"/>
              <a:ea typeface="Raleway"/>
              <a:cs typeface="Raleway"/>
              <a:sym typeface="Raleway"/>
            </a:endParaRPr>
          </a:p>
        </p:txBody>
      </p:sp>
      <p:sp>
        <p:nvSpPr>
          <p:cNvPr id="4" name="CaixaDeTexto 3">
            <a:extLst>
              <a:ext uri="{FF2B5EF4-FFF2-40B4-BE49-F238E27FC236}">
                <a16:creationId xmlns:a16="http://schemas.microsoft.com/office/drawing/2014/main" id="{5D71DAD9-5326-7C2E-C420-A2F30E909DC1}"/>
              </a:ext>
            </a:extLst>
          </p:cNvPr>
          <p:cNvSpPr txBox="1"/>
          <p:nvPr/>
        </p:nvSpPr>
        <p:spPr>
          <a:xfrm>
            <a:off x="81023" y="4114140"/>
            <a:ext cx="8981953" cy="2031325"/>
          </a:xfrm>
          <a:prstGeom prst="rect">
            <a:avLst/>
          </a:prstGeom>
          <a:noFill/>
        </p:spPr>
        <p:txBody>
          <a:bodyPr wrap="square">
            <a:spAutoFit/>
          </a:bodyPr>
          <a:lstStyle/>
          <a:p>
            <a:pPr lvl="1"/>
            <a:r>
              <a:rPr lang="pt-BR" b="1" dirty="0"/>
              <a:t>- Valor de 1 </a:t>
            </a:r>
            <a:r>
              <a:rPr lang="pt-BR" b="1" dirty="0" err="1"/>
              <a:t>macroponto</a:t>
            </a:r>
            <a:r>
              <a:rPr lang="pt-BR" b="1" dirty="0"/>
              <a:t>:</a:t>
            </a:r>
            <a:endParaRPr lang="pt-BR" dirty="0"/>
          </a:p>
          <a:p>
            <a:pPr lvl="1"/>
            <a:r>
              <a:rPr lang="pt-BR" dirty="0"/>
              <a:t>	1 </a:t>
            </a:r>
            <a:r>
              <a:rPr lang="pt-BR" dirty="0" err="1"/>
              <a:t>macroponto</a:t>
            </a:r>
            <a:r>
              <a:rPr lang="pt-BR" dirty="0"/>
              <a:t>=10 PF×(R$300,00/1 PF)=R$ 3.000,00</a:t>
            </a:r>
          </a:p>
          <a:p>
            <a:pPr lvl="1"/>
            <a:r>
              <a:rPr lang="pt-BR" b="1" dirty="0"/>
              <a:t>- Valor de 11.000 </a:t>
            </a:r>
            <a:r>
              <a:rPr lang="pt-BR" b="1" dirty="0" err="1"/>
              <a:t>macropontos</a:t>
            </a:r>
            <a:r>
              <a:rPr lang="pt-BR" b="1" dirty="0"/>
              <a:t>:</a:t>
            </a:r>
            <a:endParaRPr lang="pt-BR" dirty="0"/>
          </a:p>
          <a:p>
            <a:pPr lvl="1"/>
            <a:r>
              <a:rPr lang="pt-BR" dirty="0"/>
              <a:t>	11.000 </a:t>
            </a:r>
            <a:r>
              <a:rPr lang="pt-BR" dirty="0" err="1"/>
              <a:t>macropontos</a:t>
            </a:r>
            <a:r>
              <a:rPr lang="pt-BR" dirty="0"/>
              <a:t>=11.000×R$3.000,00=</a:t>
            </a:r>
            <a:r>
              <a:rPr lang="pt-BR" b="1" dirty="0"/>
              <a:t>R$33.000.000,00</a:t>
            </a:r>
          </a:p>
          <a:p>
            <a:pPr lvl="1"/>
            <a:endParaRPr lang="pt-BR" dirty="0"/>
          </a:p>
          <a:p>
            <a:pPr lvl="1"/>
            <a:r>
              <a:rPr lang="pt-BR" dirty="0"/>
              <a:t>Com base na estimativa apresentada, o valor de </a:t>
            </a:r>
            <a:r>
              <a:rPr lang="pt-BR" b="1" dirty="0"/>
              <a:t>11.000 </a:t>
            </a:r>
            <a:r>
              <a:rPr lang="pt-BR" b="1" dirty="0" err="1"/>
              <a:t>macropontos</a:t>
            </a:r>
            <a:r>
              <a:rPr lang="pt-BR" b="1" dirty="0"/>
              <a:t> </a:t>
            </a:r>
            <a:r>
              <a:rPr lang="pt-BR" dirty="0"/>
              <a:t>corresponde a </a:t>
            </a:r>
            <a:r>
              <a:rPr lang="pt-BR" b="1" dirty="0"/>
              <a:t>R$ 33.000.000,00 (trinta e três milhões de reais)</a:t>
            </a:r>
            <a:r>
              <a:rPr lang="pt-BR" dirty="0"/>
              <a:t>.</a:t>
            </a:r>
          </a:p>
        </p:txBody>
      </p:sp>
      <p:sp>
        <p:nvSpPr>
          <p:cNvPr id="2" name="Espaço Reservado para Rodapé 3">
            <a:extLst>
              <a:ext uri="{FF2B5EF4-FFF2-40B4-BE49-F238E27FC236}">
                <a16:creationId xmlns:a16="http://schemas.microsoft.com/office/drawing/2014/main" id="{62D111BC-81FA-4616-304A-909212DD5C3E}"/>
              </a:ext>
            </a:extLst>
          </p:cNvPr>
          <p:cNvSpPr txBox="1">
            <a:spLocks/>
          </p:cNvSpPr>
          <p:nvPr/>
        </p:nvSpPr>
        <p:spPr>
          <a:xfrm>
            <a:off x="1815417" y="6369775"/>
            <a:ext cx="5513166" cy="252793"/>
          </a:xfrm>
          <a:prstGeom prst="rect">
            <a:avLst/>
          </a:prstGeom>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ALVF – Associação Hospitalar Lenoir Vargas Ferreira</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2"/>
          <p:cNvPicPr preferRelativeResize="0"/>
          <p:nvPr/>
        </p:nvPicPr>
        <p:blipFill rotWithShape="1">
          <a:blip r:embed="rId3">
            <a:alphaModFix/>
          </a:blip>
          <a:srcRect/>
          <a:stretch/>
        </p:blipFill>
        <p:spPr>
          <a:xfrm>
            <a:off x="522514" y="587829"/>
            <a:ext cx="8109857" cy="5812971"/>
          </a:xfrm>
          <a:prstGeom prst="rect">
            <a:avLst/>
          </a:prstGeom>
          <a:noFill/>
          <a:ln>
            <a:solidFill>
              <a:srgbClr val="FFC000"/>
            </a:solidFill>
          </a:ln>
        </p:spPr>
      </p:pic>
      <p:sp>
        <p:nvSpPr>
          <p:cNvPr id="2" name="Elipse 1">
            <a:extLst>
              <a:ext uri="{FF2B5EF4-FFF2-40B4-BE49-F238E27FC236}">
                <a16:creationId xmlns:a16="http://schemas.microsoft.com/office/drawing/2014/main" id="{34B2F905-8FBE-7B39-0A93-85419F285EC6}"/>
              </a:ext>
            </a:extLst>
          </p:cNvPr>
          <p:cNvSpPr/>
          <p:nvPr/>
        </p:nvSpPr>
        <p:spPr>
          <a:xfrm>
            <a:off x="1317600" y="2311650"/>
            <a:ext cx="6559200" cy="10296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highlight>
                <a:srgbClr val="FF00FF"/>
              </a:highlight>
            </a:endParaRPr>
          </a:p>
        </p:txBody>
      </p:sp>
      <p:sp>
        <p:nvSpPr>
          <p:cNvPr id="3" name="Espaço Reservado para Rodapé 2">
            <a:extLst>
              <a:ext uri="{FF2B5EF4-FFF2-40B4-BE49-F238E27FC236}">
                <a16:creationId xmlns:a16="http://schemas.microsoft.com/office/drawing/2014/main" id="{763DBE9D-7931-93E8-5B47-EB7026A31F49}"/>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42539377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
          <a:extLst>
            <a:ext uri="{FF2B5EF4-FFF2-40B4-BE49-F238E27FC236}">
              <a16:creationId xmlns:a16="http://schemas.microsoft.com/office/drawing/2014/main" id="{A8F00510-4331-5706-6743-80EBE4D1EC87}"/>
            </a:ext>
          </a:extLst>
        </p:cNvPr>
        <p:cNvGrpSpPr/>
        <p:nvPr/>
      </p:nvGrpSpPr>
      <p:grpSpPr>
        <a:xfrm>
          <a:off x="0" y="0"/>
          <a:ext cx="0" cy="0"/>
          <a:chOff x="0" y="0"/>
          <a:chExt cx="0" cy="0"/>
        </a:xfrm>
      </p:grpSpPr>
      <p:sp>
        <p:nvSpPr>
          <p:cNvPr id="79" name="Google Shape;79;p17">
            <a:extLst>
              <a:ext uri="{FF2B5EF4-FFF2-40B4-BE49-F238E27FC236}">
                <a16:creationId xmlns:a16="http://schemas.microsoft.com/office/drawing/2014/main" id="{2948AB5B-64D4-F69F-81A3-471232F27506}"/>
              </a:ext>
            </a:extLst>
          </p:cNvPr>
          <p:cNvSpPr txBox="1"/>
          <p:nvPr/>
        </p:nvSpPr>
        <p:spPr>
          <a:xfrm>
            <a:off x="497709" y="-650"/>
            <a:ext cx="8750460" cy="1293980"/>
          </a:xfrm>
          <a:prstGeom prst="rect">
            <a:avLst/>
          </a:prstGeom>
          <a:noFill/>
          <a:ln>
            <a:noFill/>
          </a:ln>
        </p:spPr>
        <p:txBody>
          <a:bodyPr spcFirstLastPara="1" wrap="square" lIns="91425" tIns="91425" rIns="91425" bIns="91425" anchor="t" anchorCtr="0">
            <a:noAutofit/>
          </a:bodyPr>
          <a:lstStyle/>
          <a:p>
            <a:pPr algn="ctr">
              <a:buClr>
                <a:srgbClr val="000000"/>
              </a:buClr>
              <a:buSzPts val="2000"/>
            </a:pPr>
            <a:r>
              <a:rPr lang="pt-BR" sz="3600" b="1" dirty="0">
                <a:latin typeface="Raleway Light"/>
                <a:ea typeface="Raleway Light"/>
                <a:cs typeface="Raleway Light"/>
                <a:sym typeface="Raleway Light"/>
              </a:rPr>
              <a:t>Credenciamento na Implantação e</a:t>
            </a:r>
          </a:p>
          <a:p>
            <a:pPr algn="ctr">
              <a:buClr>
                <a:srgbClr val="000000"/>
              </a:buClr>
              <a:buSzPts val="2000"/>
            </a:pPr>
            <a:r>
              <a:rPr lang="pt-BR" sz="3600" b="1" dirty="0">
                <a:latin typeface="Raleway Light"/>
                <a:ea typeface="Raleway Light"/>
                <a:cs typeface="Raleway Light"/>
                <a:sym typeface="Raleway Light"/>
              </a:rPr>
              <a:t>                    Suporte ao </a:t>
            </a:r>
            <a:r>
              <a:rPr lang="pt-BR" sz="3600" b="1" dirty="0" err="1">
                <a:latin typeface="Raleway Light"/>
                <a:ea typeface="Raleway Light"/>
                <a:cs typeface="Raleway Light"/>
                <a:sym typeface="Raleway Light"/>
              </a:rPr>
              <a:t>AGHUse</a:t>
            </a:r>
            <a:endParaRPr sz="3600" b="1" dirty="0">
              <a:latin typeface="Raleway"/>
              <a:ea typeface="Raleway"/>
              <a:cs typeface="Raleway"/>
              <a:sym typeface="Raleway"/>
            </a:endParaRPr>
          </a:p>
        </p:txBody>
      </p:sp>
      <p:pic>
        <p:nvPicPr>
          <p:cNvPr id="4" name="Imagem 3" descr="Tabela&#10;&#10;O conteúdo gerado por IA pode estar incorreto.">
            <a:extLst>
              <a:ext uri="{FF2B5EF4-FFF2-40B4-BE49-F238E27FC236}">
                <a16:creationId xmlns:a16="http://schemas.microsoft.com/office/drawing/2014/main" id="{76FD24CD-899D-34E7-A5C4-3F467403B1E2}"/>
              </a:ext>
            </a:extLst>
          </p:cNvPr>
          <p:cNvPicPr>
            <a:picLocks noChangeAspect="1"/>
          </p:cNvPicPr>
          <p:nvPr/>
        </p:nvPicPr>
        <p:blipFill>
          <a:blip r:embed="rId3"/>
          <a:stretch>
            <a:fillRect/>
          </a:stretch>
        </p:blipFill>
        <p:spPr>
          <a:xfrm>
            <a:off x="3567072" y="1347086"/>
            <a:ext cx="5380158" cy="5144489"/>
          </a:xfrm>
          <a:prstGeom prst="rect">
            <a:avLst/>
          </a:prstGeom>
        </p:spPr>
      </p:pic>
      <p:pic>
        <p:nvPicPr>
          <p:cNvPr id="6" name="Imagem 5">
            <a:hlinkClick r:id="rId4"/>
            <a:extLst>
              <a:ext uri="{FF2B5EF4-FFF2-40B4-BE49-F238E27FC236}">
                <a16:creationId xmlns:a16="http://schemas.microsoft.com/office/drawing/2014/main" id="{6392B955-03AD-9A18-B1F3-43FF7245EE57}"/>
              </a:ext>
            </a:extLst>
          </p:cNvPr>
          <p:cNvPicPr>
            <a:picLocks noChangeAspect="1"/>
          </p:cNvPicPr>
          <p:nvPr/>
        </p:nvPicPr>
        <p:blipFill>
          <a:blip r:embed="rId5"/>
          <a:stretch>
            <a:fillRect/>
          </a:stretch>
        </p:blipFill>
        <p:spPr>
          <a:xfrm>
            <a:off x="497709" y="788366"/>
            <a:ext cx="2064077" cy="9399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Imagem 7">
            <a:hlinkClick r:id="rId6"/>
            <a:extLst>
              <a:ext uri="{FF2B5EF4-FFF2-40B4-BE49-F238E27FC236}">
                <a16:creationId xmlns:a16="http://schemas.microsoft.com/office/drawing/2014/main" id="{CA2430BF-9B79-B103-77F6-1D73B3624960}"/>
              </a:ext>
            </a:extLst>
          </p:cNvPr>
          <p:cNvPicPr>
            <a:picLocks noChangeAspect="1"/>
          </p:cNvPicPr>
          <p:nvPr/>
        </p:nvPicPr>
        <p:blipFill>
          <a:blip r:embed="rId7"/>
          <a:stretch>
            <a:fillRect/>
          </a:stretch>
        </p:blipFill>
        <p:spPr>
          <a:xfrm>
            <a:off x="1202232" y="1888383"/>
            <a:ext cx="2064077" cy="8499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Imagem 9">
            <a:hlinkClick r:id="rId8"/>
            <a:extLst>
              <a:ext uri="{FF2B5EF4-FFF2-40B4-BE49-F238E27FC236}">
                <a16:creationId xmlns:a16="http://schemas.microsoft.com/office/drawing/2014/main" id="{306D0A7B-4AD3-56E8-01B9-30102ECD4418}"/>
              </a:ext>
            </a:extLst>
          </p:cNvPr>
          <p:cNvPicPr>
            <a:picLocks noChangeAspect="1"/>
          </p:cNvPicPr>
          <p:nvPr/>
        </p:nvPicPr>
        <p:blipFill>
          <a:blip r:embed="rId9"/>
          <a:stretch>
            <a:fillRect/>
          </a:stretch>
        </p:blipFill>
        <p:spPr>
          <a:xfrm>
            <a:off x="497708" y="2918374"/>
            <a:ext cx="2064078" cy="10212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Imagem 11">
            <a:hlinkClick r:id="rId10"/>
            <a:extLst>
              <a:ext uri="{FF2B5EF4-FFF2-40B4-BE49-F238E27FC236}">
                <a16:creationId xmlns:a16="http://schemas.microsoft.com/office/drawing/2014/main" id="{80F776D9-61B0-F7FF-5D05-4B46CC99656A}"/>
              </a:ext>
            </a:extLst>
          </p:cNvPr>
          <p:cNvPicPr>
            <a:picLocks noChangeAspect="1"/>
          </p:cNvPicPr>
          <p:nvPr/>
        </p:nvPicPr>
        <p:blipFill>
          <a:blip r:embed="rId11"/>
          <a:stretch>
            <a:fillRect/>
          </a:stretch>
        </p:blipFill>
        <p:spPr>
          <a:xfrm>
            <a:off x="497709" y="5331908"/>
            <a:ext cx="2064077" cy="11133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Imagem 13">
            <a:hlinkClick r:id="rId12"/>
            <a:extLst>
              <a:ext uri="{FF2B5EF4-FFF2-40B4-BE49-F238E27FC236}">
                <a16:creationId xmlns:a16="http://schemas.microsoft.com/office/drawing/2014/main" id="{AD1E3637-E001-9B1E-29BB-C9BE77BD0ECD}"/>
              </a:ext>
            </a:extLst>
          </p:cNvPr>
          <p:cNvPicPr>
            <a:picLocks noChangeAspect="1"/>
          </p:cNvPicPr>
          <p:nvPr/>
        </p:nvPicPr>
        <p:blipFill>
          <a:blip r:embed="rId13"/>
          <a:stretch>
            <a:fillRect/>
          </a:stretch>
        </p:blipFill>
        <p:spPr>
          <a:xfrm>
            <a:off x="1202232" y="4119661"/>
            <a:ext cx="2064078" cy="10362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982401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7E1FA1-95D6-CBF2-C3AD-D4D62BE4B22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9E4B6D-2268-2CEB-907A-00E7BF951863}"/>
              </a:ext>
            </a:extLst>
          </p:cNvPr>
          <p:cNvSpPr>
            <a:spLocks noGrp="1"/>
          </p:cNvSpPr>
          <p:nvPr>
            <p:ph type="title"/>
          </p:nvPr>
        </p:nvSpPr>
        <p:spPr>
          <a:xfrm>
            <a:off x="847090" y="2529084"/>
            <a:ext cx="7591806" cy="1174815"/>
          </a:xfrm>
        </p:spPr>
        <p:txBody>
          <a:bodyPr vert="horz" lIns="91440" tIns="45720" rIns="91440" bIns="45720" rtlCol="0" anchor="b">
            <a:normAutofit fontScale="90000"/>
          </a:bodyPr>
          <a:lstStyle/>
          <a:p>
            <a:pPr algn="ctr" defTabSz="914400"/>
            <a:r>
              <a:rPr lang="pt-BR" sz="4400" b="1" dirty="0"/>
              <a:t>Comparativo de Investimentos</a:t>
            </a:r>
            <a:br>
              <a:rPr lang="pt-BR" sz="4400" b="1" dirty="0"/>
            </a:br>
            <a:r>
              <a:rPr lang="pt-BR" sz="4400" b="1" dirty="0"/>
              <a:t>Software Front Office e Nuvem</a:t>
            </a:r>
            <a:endParaRPr lang="en-US" sz="6600" b="1" kern="1200" dirty="0">
              <a:solidFill>
                <a:schemeClr val="tx1"/>
              </a:solidFill>
              <a:latin typeface="+mj-lt"/>
              <a:ea typeface="+mj-ea"/>
              <a:cs typeface="+mj-cs"/>
            </a:endParaRPr>
          </a:p>
        </p:txBody>
      </p:sp>
      <p:sp>
        <p:nvSpPr>
          <p:cNvPr id="4" name="Espaço Reservado para Rodapé 3">
            <a:extLst>
              <a:ext uri="{FF2B5EF4-FFF2-40B4-BE49-F238E27FC236}">
                <a16:creationId xmlns:a16="http://schemas.microsoft.com/office/drawing/2014/main" id="{1A165CCD-230D-6AB2-22BA-FD5825EC60FB}"/>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28410004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21D2AFD6-4107-BB11-C4CE-D9CA22671A1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6AFE26CD-446D-99B9-166C-90BE1391AD3F}"/>
              </a:ext>
            </a:extLst>
          </p:cNvPr>
          <p:cNvSpPr>
            <a:spLocks noGrp="1"/>
          </p:cNvSpPr>
          <p:nvPr>
            <p:ph type="title"/>
          </p:nvPr>
        </p:nvSpPr>
        <p:spPr>
          <a:xfrm>
            <a:off x="460094" y="14689"/>
            <a:ext cx="8437943" cy="499430"/>
          </a:xfrm>
        </p:spPr>
        <p:txBody>
          <a:bodyPr anchor="ctr">
            <a:noAutofit/>
          </a:bodyPr>
          <a:lstStyle/>
          <a:p>
            <a:pPr algn="ctr"/>
            <a:r>
              <a:rPr lang="pt-BR" sz="3200" b="1" dirty="0"/>
              <a:t>Software Front Office</a:t>
            </a:r>
          </a:p>
        </p:txBody>
      </p:sp>
      <p:graphicFrame>
        <p:nvGraphicFramePr>
          <p:cNvPr id="7" name="Tabela 6">
            <a:extLst>
              <a:ext uri="{FF2B5EF4-FFF2-40B4-BE49-F238E27FC236}">
                <a16:creationId xmlns:a16="http://schemas.microsoft.com/office/drawing/2014/main" id="{55429F43-0158-F3A3-AB88-27432E924FF8}"/>
              </a:ext>
            </a:extLst>
          </p:cNvPr>
          <p:cNvGraphicFramePr>
            <a:graphicFrameLocks noGrp="1"/>
          </p:cNvGraphicFramePr>
          <p:nvPr>
            <p:extLst>
              <p:ext uri="{D42A27DB-BD31-4B8C-83A1-F6EECF244321}">
                <p14:modId xmlns:p14="http://schemas.microsoft.com/office/powerpoint/2010/main" val="1569611223"/>
              </p:ext>
            </p:extLst>
          </p:nvPr>
        </p:nvGraphicFramePr>
        <p:xfrm>
          <a:off x="243068" y="430882"/>
          <a:ext cx="8692588" cy="6253429"/>
        </p:xfrm>
        <a:graphic>
          <a:graphicData uri="http://schemas.openxmlformats.org/drawingml/2006/table">
            <a:tbl>
              <a:tblPr firstRow="1" bandRow="1">
                <a:tableStyleId>{5C22544A-7EE6-4342-B048-85BDC9FD1C3A}</a:tableStyleId>
              </a:tblPr>
              <a:tblGrid>
                <a:gridCol w="2392129">
                  <a:extLst>
                    <a:ext uri="{9D8B030D-6E8A-4147-A177-3AD203B41FA5}">
                      <a16:colId xmlns:a16="http://schemas.microsoft.com/office/drawing/2014/main" val="3410125438"/>
                    </a:ext>
                  </a:extLst>
                </a:gridCol>
                <a:gridCol w="2549085">
                  <a:extLst>
                    <a:ext uri="{9D8B030D-6E8A-4147-A177-3AD203B41FA5}">
                      <a16:colId xmlns:a16="http://schemas.microsoft.com/office/drawing/2014/main" val="2530009532"/>
                    </a:ext>
                  </a:extLst>
                </a:gridCol>
                <a:gridCol w="1899424">
                  <a:extLst>
                    <a:ext uri="{9D8B030D-6E8A-4147-A177-3AD203B41FA5}">
                      <a16:colId xmlns:a16="http://schemas.microsoft.com/office/drawing/2014/main" val="35371995"/>
                    </a:ext>
                  </a:extLst>
                </a:gridCol>
                <a:gridCol w="1851950">
                  <a:extLst>
                    <a:ext uri="{9D8B030D-6E8A-4147-A177-3AD203B41FA5}">
                      <a16:colId xmlns:a16="http://schemas.microsoft.com/office/drawing/2014/main" val="995559863"/>
                    </a:ext>
                  </a:extLst>
                </a:gridCol>
              </a:tblGrid>
              <a:tr h="198327">
                <a:tc>
                  <a:txBody>
                    <a:bodyPr/>
                    <a:lstStyle/>
                    <a:p>
                      <a:endParaRPr lang="pt-BR" sz="1400" dirty="0"/>
                    </a:p>
                  </a:txBody>
                  <a:tcPr/>
                </a:tc>
                <a:tc>
                  <a:txBody>
                    <a:bodyPr/>
                    <a:lstStyle/>
                    <a:p>
                      <a:pPr algn="ctr"/>
                      <a:r>
                        <a:rPr lang="pt-BR" sz="1400" b="1" dirty="0"/>
                        <a:t>TASY</a:t>
                      </a:r>
                    </a:p>
                    <a:p>
                      <a:pPr algn="ctr" eaLnBrk="0" fontAlgn="base" hangingPunct="0">
                        <a:spcBef>
                          <a:spcPct val="0"/>
                        </a:spcBef>
                        <a:spcAft>
                          <a:spcPct val="0"/>
                        </a:spcAft>
                        <a:buFontTx/>
                        <a:buNone/>
                      </a:pPr>
                      <a:r>
                        <a:rPr lang="pt-BR" altLang="pt-BR" sz="900" b="1" kern="1200" dirty="0">
                          <a:solidFill>
                            <a:schemeClr val="lt1"/>
                          </a:solidFill>
                          <a:latin typeface="Arial" panose="020B0604020202020204" pitchFamily="34" charset="0"/>
                          <a:ea typeface="+mn-ea"/>
                          <a:cs typeface="+mn-cs"/>
                        </a:rPr>
                        <a:t>LUT (Licença de Uso Temporário</a:t>
                      </a:r>
                    </a:p>
                    <a:p>
                      <a:pPr algn="ctr" eaLnBrk="0" fontAlgn="base" hangingPunct="0">
                        <a:spcBef>
                          <a:spcPct val="0"/>
                        </a:spcBef>
                        <a:spcAft>
                          <a:spcPct val="0"/>
                        </a:spcAft>
                        <a:buFontTx/>
                        <a:buNone/>
                      </a:pPr>
                      <a:r>
                        <a:rPr lang="pt-BR" altLang="pt-BR" sz="900" b="1" kern="1200" dirty="0">
                          <a:solidFill>
                            <a:schemeClr val="lt1"/>
                          </a:solidFill>
                          <a:latin typeface="Arial" panose="020B0604020202020204" pitchFamily="34" charset="0"/>
                          <a:ea typeface="+mn-ea"/>
                          <a:cs typeface="+mn-cs"/>
                        </a:rPr>
                        <a:t>C</a:t>
                      </a:r>
                      <a:r>
                        <a:rPr lang="pt-BR" altLang="pt-BR" sz="900" b="1" dirty="0">
                          <a:latin typeface="Arial" panose="020B0604020202020204" pitchFamily="34" charset="0"/>
                        </a:rPr>
                        <a:t>DU (Cessão de Direito de Uso)</a:t>
                      </a:r>
                      <a:endParaRPr lang="pt-BR" sz="900" dirty="0"/>
                    </a:p>
                  </a:txBody>
                  <a:tcPr/>
                </a:tc>
                <a:tc>
                  <a:txBody>
                    <a:bodyPr/>
                    <a:lstStyle/>
                    <a:p>
                      <a:pPr marL="0" algn="ctr" defTabSz="685800" rtl="0" eaLnBrk="1" latinLnBrk="0" hangingPunct="1"/>
                      <a:endParaRPr lang="pt-BR" sz="1400" b="1" kern="1200" dirty="0">
                        <a:solidFill>
                          <a:schemeClr val="lt1"/>
                        </a:solidFill>
                        <a:latin typeface="+mn-lt"/>
                        <a:ea typeface="+mn-ea"/>
                        <a:cs typeface="+mn-cs"/>
                      </a:endParaRPr>
                    </a:p>
                    <a:p>
                      <a:pPr marL="0" algn="ctr" defTabSz="685800" rtl="0" eaLnBrk="1" latinLnBrk="0" hangingPunct="1"/>
                      <a:r>
                        <a:rPr lang="pt-BR" sz="1400" b="1" kern="1200" dirty="0">
                          <a:solidFill>
                            <a:schemeClr val="lt1"/>
                          </a:solidFill>
                          <a:latin typeface="+mn-lt"/>
                          <a:ea typeface="+mn-ea"/>
                          <a:cs typeface="+mn-cs"/>
                        </a:rPr>
                        <a:t>MV</a:t>
                      </a:r>
                    </a:p>
                  </a:txBody>
                  <a:tcPr/>
                </a:tc>
                <a:tc>
                  <a:txBody>
                    <a:bodyPr/>
                    <a:lstStyle/>
                    <a:p>
                      <a:pPr marL="0" algn="ctr" defTabSz="685800" rtl="0" eaLnBrk="1" latinLnBrk="0" hangingPunct="1"/>
                      <a:endParaRPr lang="pt-BR" sz="1400" b="1" kern="1200" dirty="0">
                        <a:solidFill>
                          <a:schemeClr val="lt1"/>
                        </a:solidFill>
                        <a:latin typeface="+mn-lt"/>
                        <a:ea typeface="+mn-ea"/>
                        <a:cs typeface="+mn-cs"/>
                      </a:endParaRPr>
                    </a:p>
                    <a:p>
                      <a:pPr marL="0" algn="ctr" defTabSz="685800" rtl="0" eaLnBrk="1" latinLnBrk="0" hangingPunct="1"/>
                      <a:r>
                        <a:rPr lang="pt-BR" sz="1400" b="1" kern="1200" dirty="0" err="1">
                          <a:solidFill>
                            <a:schemeClr val="lt1"/>
                          </a:solidFill>
                          <a:latin typeface="+mn-lt"/>
                          <a:ea typeface="+mn-ea"/>
                          <a:cs typeface="+mn-cs"/>
                        </a:rPr>
                        <a:t>AGHUse</a:t>
                      </a:r>
                      <a:r>
                        <a:rPr lang="pt-BR" sz="1400" b="1" kern="1200" dirty="0">
                          <a:solidFill>
                            <a:schemeClr val="lt1"/>
                          </a:solidFill>
                          <a:latin typeface="+mn-lt"/>
                          <a:ea typeface="+mn-ea"/>
                          <a:cs typeface="+mn-cs"/>
                        </a:rPr>
                        <a:t>/Sonda</a:t>
                      </a:r>
                    </a:p>
                  </a:txBody>
                  <a:tcPr/>
                </a:tc>
                <a:extLst>
                  <a:ext uri="{0D108BD9-81ED-4DB2-BD59-A6C34878D82A}">
                    <a16:rowId xmlns:a16="http://schemas.microsoft.com/office/drawing/2014/main" val="3355674634"/>
                  </a:ext>
                </a:extLst>
              </a:tr>
              <a:tr h="381123">
                <a:tc>
                  <a:txBody>
                    <a:bodyPr/>
                    <a:lstStyle/>
                    <a:p>
                      <a:pPr marL="0" algn="r" defTabSz="685800" rtl="0" eaLnBrk="1" latinLnBrk="0" hangingPunct="1"/>
                      <a:r>
                        <a:rPr lang="pt-BR" sz="1300" b="1" kern="1200" dirty="0">
                          <a:solidFill>
                            <a:schemeClr val="dk1"/>
                          </a:solidFill>
                          <a:latin typeface="+mn-lt"/>
                          <a:ea typeface="+mn-ea"/>
                          <a:cs typeface="+mn-cs"/>
                        </a:rPr>
                        <a:t>Descrição</a:t>
                      </a:r>
                    </a:p>
                  </a:txBody>
                  <a:tcPr/>
                </a:tc>
                <a:tc>
                  <a:txBody>
                    <a:bodyPr/>
                    <a:lstStyle/>
                    <a:p>
                      <a:pPr algn="r"/>
                      <a:r>
                        <a:rPr lang="pt-BR" sz="1300" b="1" dirty="0"/>
                        <a:t>Valor</a:t>
                      </a:r>
                    </a:p>
                  </a:txBody>
                  <a:tcPr/>
                </a:tc>
                <a:tc>
                  <a:txBody>
                    <a:bodyPr/>
                    <a:lstStyle/>
                    <a:p>
                      <a:pPr marL="0" algn="r" defTabSz="685800" rtl="0" eaLnBrk="1" latinLnBrk="0" hangingPunct="1"/>
                      <a:r>
                        <a:rPr lang="pt-BR" sz="1300" b="1" kern="1200" dirty="0">
                          <a:solidFill>
                            <a:schemeClr val="dk1"/>
                          </a:solidFill>
                          <a:latin typeface="+mn-lt"/>
                          <a:ea typeface="+mn-ea"/>
                          <a:cs typeface="+mn-cs"/>
                        </a:rPr>
                        <a:t>Valor</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Valor</a:t>
                      </a:r>
                    </a:p>
                  </a:txBody>
                  <a:tcPr anchor="b"/>
                </a:tc>
                <a:extLst>
                  <a:ext uri="{0D108BD9-81ED-4DB2-BD59-A6C34878D82A}">
                    <a16:rowId xmlns:a16="http://schemas.microsoft.com/office/drawing/2014/main" val="4117667526"/>
                  </a:ext>
                </a:extLst>
              </a:tr>
              <a:tr h="372294">
                <a:tc>
                  <a:txBody>
                    <a:bodyPr/>
                    <a:lstStyle/>
                    <a:p>
                      <a:pPr algn="r"/>
                      <a:r>
                        <a:rPr lang="pt-BR" sz="1300" b="1" kern="1200" dirty="0">
                          <a:solidFill>
                            <a:schemeClr val="tx1"/>
                          </a:solidFill>
                          <a:latin typeface="+mn-lt"/>
                          <a:ea typeface="+mn-ea"/>
                          <a:cs typeface="+mn-cs"/>
                        </a:rPr>
                        <a:t>Tempo de Implantação e valor:</a:t>
                      </a:r>
                      <a:endParaRPr lang="pt-BR" sz="13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22,5 meses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 ano, 10 meses e 15 dias)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e 4,5 meses (4 meses e 15 dias - gerenciamento/paralelo).</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a:t>
                      </a:r>
                      <a:r>
                        <a:rPr lang="pt-BR" sz="1200" b="1" kern="1200" dirty="0">
                          <a:solidFill>
                            <a:schemeClr val="tx2">
                              <a:lumMod val="75000"/>
                              <a:lumOff val="25000"/>
                            </a:schemeClr>
                          </a:solidFill>
                          <a:latin typeface="+mn-lt"/>
                          <a:ea typeface="+mn-ea"/>
                          <a:cs typeface="+mn-cs"/>
                        </a:rPr>
                        <a:t>1.917.735,40</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10 meses</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R$ 1.128.314,40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18 meses (1 ano e meio)</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rgbClr val="002060"/>
                          </a:solidFill>
                          <a:latin typeface="+mn-lt"/>
                          <a:ea typeface="+mn-ea"/>
                          <a:cs typeface="+mn-cs"/>
                        </a:rPr>
                        <a:t>(Implantação e transferência de tecnologia)</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R$ 5.750.019,29</a:t>
                      </a:r>
                    </a:p>
                  </a:txBody>
                  <a:tcPr anchor="b"/>
                </a:tc>
                <a:extLst>
                  <a:ext uri="{0D108BD9-81ED-4DB2-BD59-A6C34878D82A}">
                    <a16:rowId xmlns:a16="http://schemas.microsoft.com/office/drawing/2014/main" val="1052471548"/>
                  </a:ext>
                </a:extLst>
              </a:tr>
              <a:tr h="492586">
                <a:tc>
                  <a:txBody>
                    <a:bodyPr/>
                    <a:lstStyle/>
                    <a:p>
                      <a:pPr marL="0" algn="r" defTabSz="685800" rtl="0" eaLnBrk="1" latinLnBrk="0" hangingPunct="1"/>
                      <a:r>
                        <a:rPr lang="pt-BR" sz="1300" b="1" kern="1200" dirty="0">
                          <a:solidFill>
                            <a:schemeClr val="dk1"/>
                          </a:solidFill>
                          <a:latin typeface="+mn-lt"/>
                          <a:ea typeface="+mn-ea"/>
                          <a:cs typeface="+mn-cs"/>
                        </a:rPr>
                        <a:t>Mensalidade da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A combinar.</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R$ 197.191,44</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R$ 319.445,52</a:t>
                      </a:r>
                    </a:p>
                  </a:txBody>
                  <a:tcPr anchor="b"/>
                </a:tc>
                <a:extLst>
                  <a:ext uri="{0D108BD9-81ED-4DB2-BD59-A6C34878D82A}">
                    <a16:rowId xmlns:a16="http://schemas.microsoft.com/office/drawing/2014/main" val="1470867125"/>
                  </a:ext>
                </a:extLst>
              </a:tr>
              <a:tr h="49619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Valor acumulado de  implantação, mais licenças: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1.917.735,40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0" kern="1200" dirty="0">
                          <a:solidFill>
                            <a:schemeClr val="tx1"/>
                          </a:solidFill>
                          <a:latin typeface="+mn-lt"/>
                          <a:ea typeface="+mn-ea"/>
                          <a:cs typeface="+mn-cs"/>
                        </a:rPr>
                        <a:t>R$ 1.917.735,40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0" kern="1200" dirty="0">
                          <a:solidFill>
                            <a:srgbClr val="FF0000"/>
                          </a:solidFill>
                          <a:latin typeface="+mn-lt"/>
                          <a:ea typeface="+mn-ea"/>
                          <a:cs typeface="+mn-cs"/>
                        </a:rPr>
                        <a:t>R$ 1.521.180,00 (licença C.D.U)</a:t>
                      </a:r>
                      <a:r>
                        <a:rPr lang="pt-BR" sz="1300" b="0" kern="1200" dirty="0">
                          <a:solidFill>
                            <a:schemeClr val="tx1"/>
                          </a:solidFill>
                          <a:latin typeface="+mn-lt"/>
                          <a:ea typeface="+mn-ea"/>
                          <a:cs typeface="+mn-cs"/>
                        </a:rPr>
                        <a:t>=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R$ 3.438.915,40 (C.D.U)</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R$ 1.128.314,40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0" kern="1200" dirty="0">
                          <a:solidFill>
                            <a:srgbClr val="FF0000"/>
                          </a:solidFill>
                          <a:latin typeface="+mn-lt"/>
                          <a:ea typeface="+mn-ea"/>
                          <a:cs typeface="+mn-cs"/>
                        </a:rPr>
                        <a:t>R$ 843,600,00 (licença)</a:t>
                      </a:r>
                      <a:r>
                        <a:rPr lang="pt-BR" sz="1300" b="1" kern="1200" dirty="0">
                          <a:solidFill>
                            <a:schemeClr val="tx1"/>
                          </a:solidFill>
                          <a:latin typeface="+mn-lt"/>
                          <a:ea typeface="+mn-ea"/>
                          <a:cs typeface="+mn-cs"/>
                        </a:rPr>
                        <a:t>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R$ 1.971.914,40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R$ 5.750.019,29</a:t>
                      </a:r>
                    </a:p>
                  </a:txBody>
                  <a:tcPr anchor="b"/>
                </a:tc>
                <a:extLst>
                  <a:ext uri="{0D108BD9-81ED-4DB2-BD59-A6C34878D82A}">
                    <a16:rowId xmlns:a16="http://schemas.microsoft.com/office/drawing/2014/main" val="3753639003"/>
                  </a:ext>
                </a:extLst>
              </a:tr>
              <a:tr h="49619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Valor da manutenção mês: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R$ 123.000,00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R$ 79.200,00 (C.D.U)</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rgbClr val="002060"/>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rgbClr val="002060"/>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R$ 53.340,00</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Salários/mês</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800" b="1" kern="1200" dirty="0">
                          <a:solidFill>
                            <a:srgbClr val="002060"/>
                          </a:solidFill>
                          <a:latin typeface="+mn-lt"/>
                          <a:ea typeface="+mn-ea"/>
                          <a:cs typeface="+mn-cs"/>
                        </a:rPr>
                        <a:t>1x20.000,00, 6x5.000,00, 1x3.000,00</a:t>
                      </a:r>
                    </a:p>
                  </a:txBody>
                  <a:tcPr anchor="b"/>
                </a:tc>
                <a:extLst>
                  <a:ext uri="{0D108BD9-81ED-4DB2-BD59-A6C34878D82A}">
                    <a16:rowId xmlns:a16="http://schemas.microsoft.com/office/drawing/2014/main" val="2304447189"/>
                  </a:ext>
                </a:extLst>
              </a:tr>
              <a:tr h="49619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Valor total da manutenção a cada ano: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R$ 1.476.000 ,00 (L.U.T</a:t>
                      </a:r>
                      <a:r>
                        <a:rPr lang="pt-BR" sz="1300" b="1" kern="1200" dirty="0">
                          <a:solidFill>
                            <a:schemeClr val="tx1"/>
                          </a:solidFill>
                          <a:latin typeface="+mn-lt"/>
                          <a:ea typeface="+mn-ea"/>
                          <a:cs typeface="+mn-cs"/>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R$ 950.400,00 (C.D.U)</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R$ 640.080,00</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Salários/ano</a:t>
                      </a:r>
                    </a:p>
                  </a:txBody>
                  <a:tcPr anchor="b"/>
                </a:tc>
                <a:extLst>
                  <a:ext uri="{0D108BD9-81ED-4DB2-BD59-A6C34878D82A}">
                    <a16:rowId xmlns:a16="http://schemas.microsoft.com/office/drawing/2014/main" val="3110679299"/>
                  </a:ext>
                </a:extLst>
              </a:tr>
              <a:tr h="36315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Valor acumulado em  manutenção, “pós implantação”, a cada 2 anos: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R$ 2.952.000,00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R$ 1.900.800,00 (C.D.U)</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R$ 1.280.160,00</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Salários/2 anos</a:t>
                      </a:r>
                    </a:p>
                  </a:txBody>
                  <a:tcPr anchor="b"/>
                </a:tc>
                <a:extLst>
                  <a:ext uri="{0D108BD9-81ED-4DB2-BD59-A6C34878D82A}">
                    <a16:rowId xmlns:a16="http://schemas.microsoft.com/office/drawing/2014/main" val="3960757830"/>
                  </a:ext>
                </a:extLst>
              </a:tr>
            </a:tbl>
          </a:graphicData>
        </a:graphic>
      </p:graphicFrame>
      <p:sp>
        <p:nvSpPr>
          <p:cNvPr id="6" name="Seta: para a Direita 5">
            <a:extLst>
              <a:ext uri="{FF2B5EF4-FFF2-40B4-BE49-F238E27FC236}">
                <a16:creationId xmlns:a16="http://schemas.microsoft.com/office/drawing/2014/main" id="{8AC08090-2537-CA11-7190-76BA55F277FF}"/>
              </a:ext>
            </a:extLst>
          </p:cNvPr>
          <p:cNvSpPr/>
          <p:nvPr/>
        </p:nvSpPr>
        <p:spPr>
          <a:xfrm>
            <a:off x="7025833" y="5092861"/>
            <a:ext cx="104172" cy="219919"/>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13779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0E954CA7-2F45-3C7D-13FD-A75C4FF6652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52FBA41D-68D4-7992-7E03-775ADD007AE3}"/>
              </a:ext>
            </a:extLst>
          </p:cNvPr>
          <p:cNvSpPr>
            <a:spLocks noGrp="1"/>
          </p:cNvSpPr>
          <p:nvPr>
            <p:ph type="title"/>
          </p:nvPr>
        </p:nvSpPr>
        <p:spPr>
          <a:xfrm>
            <a:off x="370390" y="157301"/>
            <a:ext cx="8437943" cy="376710"/>
          </a:xfrm>
        </p:spPr>
        <p:txBody>
          <a:bodyPr anchor="ctr">
            <a:noAutofit/>
          </a:bodyPr>
          <a:lstStyle/>
          <a:p>
            <a:pPr algn="ctr"/>
            <a:r>
              <a:rPr lang="pt-BR" sz="3200" b="1" dirty="0"/>
              <a:t>Nuvem</a:t>
            </a:r>
          </a:p>
        </p:txBody>
      </p:sp>
      <p:graphicFrame>
        <p:nvGraphicFramePr>
          <p:cNvPr id="7" name="Tabela 6">
            <a:extLst>
              <a:ext uri="{FF2B5EF4-FFF2-40B4-BE49-F238E27FC236}">
                <a16:creationId xmlns:a16="http://schemas.microsoft.com/office/drawing/2014/main" id="{5226E1BA-D3F4-8782-4232-E6B8731DA7C2}"/>
              </a:ext>
            </a:extLst>
          </p:cNvPr>
          <p:cNvGraphicFramePr>
            <a:graphicFrameLocks noGrp="1"/>
          </p:cNvGraphicFramePr>
          <p:nvPr>
            <p:extLst>
              <p:ext uri="{D42A27DB-BD31-4B8C-83A1-F6EECF244321}">
                <p14:modId xmlns:p14="http://schemas.microsoft.com/office/powerpoint/2010/main" val="1854557043"/>
              </p:ext>
            </p:extLst>
          </p:nvPr>
        </p:nvGraphicFramePr>
        <p:xfrm>
          <a:off x="208344" y="607967"/>
          <a:ext cx="8762036" cy="5909897"/>
        </p:xfrm>
        <a:graphic>
          <a:graphicData uri="http://schemas.openxmlformats.org/drawingml/2006/table">
            <a:tbl>
              <a:tblPr firstRow="1" bandRow="1">
                <a:tableStyleId>{5C22544A-7EE6-4342-B048-85BDC9FD1C3A}</a:tableStyleId>
              </a:tblPr>
              <a:tblGrid>
                <a:gridCol w="1423809">
                  <a:extLst>
                    <a:ext uri="{9D8B030D-6E8A-4147-A177-3AD203B41FA5}">
                      <a16:colId xmlns:a16="http://schemas.microsoft.com/office/drawing/2014/main" val="2135881087"/>
                    </a:ext>
                  </a:extLst>
                </a:gridCol>
                <a:gridCol w="1605064">
                  <a:extLst>
                    <a:ext uri="{9D8B030D-6E8A-4147-A177-3AD203B41FA5}">
                      <a16:colId xmlns:a16="http://schemas.microsoft.com/office/drawing/2014/main" val="2530009532"/>
                    </a:ext>
                  </a:extLst>
                </a:gridCol>
                <a:gridCol w="1682885">
                  <a:extLst>
                    <a:ext uri="{9D8B030D-6E8A-4147-A177-3AD203B41FA5}">
                      <a16:colId xmlns:a16="http://schemas.microsoft.com/office/drawing/2014/main" val="35371995"/>
                    </a:ext>
                  </a:extLst>
                </a:gridCol>
                <a:gridCol w="1536971">
                  <a:extLst>
                    <a:ext uri="{9D8B030D-6E8A-4147-A177-3AD203B41FA5}">
                      <a16:colId xmlns:a16="http://schemas.microsoft.com/office/drawing/2014/main" val="995559863"/>
                    </a:ext>
                  </a:extLst>
                </a:gridCol>
                <a:gridCol w="1020173">
                  <a:extLst>
                    <a:ext uri="{9D8B030D-6E8A-4147-A177-3AD203B41FA5}">
                      <a16:colId xmlns:a16="http://schemas.microsoft.com/office/drawing/2014/main" val="3106063384"/>
                    </a:ext>
                  </a:extLst>
                </a:gridCol>
                <a:gridCol w="1493134">
                  <a:extLst>
                    <a:ext uri="{9D8B030D-6E8A-4147-A177-3AD203B41FA5}">
                      <a16:colId xmlns:a16="http://schemas.microsoft.com/office/drawing/2014/main" val="2542335714"/>
                    </a:ext>
                  </a:extLst>
                </a:gridCol>
              </a:tblGrid>
              <a:tr h="198327">
                <a:tc>
                  <a:txBody>
                    <a:bodyPr/>
                    <a:lstStyle/>
                    <a:p>
                      <a:endParaRPr lang="pt-BR" sz="1300" dirty="0"/>
                    </a:p>
                  </a:txBody>
                  <a:tcPr/>
                </a:tc>
                <a:tc gridSpan="3">
                  <a:txBody>
                    <a:bodyPr/>
                    <a:lstStyle/>
                    <a:p>
                      <a:pPr algn="ctr"/>
                      <a:endParaRPr lang="pt-BR" sz="1300" b="1" dirty="0"/>
                    </a:p>
                    <a:p>
                      <a:pPr algn="ctr"/>
                      <a:r>
                        <a:rPr lang="pt-BR" sz="1300" b="1" dirty="0"/>
                        <a:t>TASY/Oracle</a:t>
                      </a:r>
                      <a:endParaRPr lang="pt-BR" sz="1300" dirty="0"/>
                    </a:p>
                  </a:txBody>
                  <a:tcPr anchor="b"/>
                </a:tc>
                <a:tc hMerge="1">
                  <a:txBody>
                    <a:bodyPr/>
                    <a:lstStyle/>
                    <a:p>
                      <a:pPr marL="0" algn="ctr" defTabSz="685800" rtl="0" eaLnBrk="1" latinLnBrk="0" hangingPunct="1"/>
                      <a:endParaRPr lang="pt-BR" sz="1400" b="1" kern="1200" dirty="0">
                        <a:solidFill>
                          <a:schemeClr val="lt1"/>
                        </a:solidFill>
                        <a:latin typeface="+mn-lt"/>
                        <a:ea typeface="+mn-ea"/>
                        <a:cs typeface="+mn-cs"/>
                      </a:endParaRPr>
                    </a:p>
                  </a:txBody>
                  <a:tcPr/>
                </a:tc>
                <a:tc hMerge="1">
                  <a:txBody>
                    <a:bodyPr/>
                    <a:lstStyle/>
                    <a:p>
                      <a:pPr marL="0" algn="ctr" defTabSz="685800" rtl="0" eaLnBrk="1" latinLnBrk="0" hangingPunct="1"/>
                      <a:endParaRPr lang="pt-BR" sz="1400" b="1" kern="1200" dirty="0">
                        <a:solidFill>
                          <a:schemeClr val="lt1"/>
                        </a:solidFill>
                        <a:latin typeface="+mn-lt"/>
                        <a:ea typeface="+mn-ea"/>
                        <a:cs typeface="+mn-cs"/>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pt-BR" sz="1300" b="1" dirty="0"/>
                    </a:p>
                    <a:p>
                      <a:pPr marL="0" marR="0" lvl="0" indent="0" algn="ctr" defTabSz="685800" rtl="0" eaLnBrk="1" fontAlgn="auto" latinLnBrk="0" hangingPunct="1">
                        <a:lnSpc>
                          <a:spcPct val="100000"/>
                        </a:lnSpc>
                        <a:spcBef>
                          <a:spcPts val="0"/>
                        </a:spcBef>
                        <a:spcAft>
                          <a:spcPts val="0"/>
                        </a:spcAft>
                        <a:buClrTx/>
                        <a:buSzTx/>
                        <a:buFontTx/>
                        <a:buNone/>
                        <a:tabLst/>
                        <a:defRPr/>
                      </a:pPr>
                      <a:r>
                        <a:rPr lang="pt-BR" sz="1300" b="1" dirty="0"/>
                        <a:t>MV</a:t>
                      </a:r>
                      <a:endParaRPr lang="pt-BR" sz="1300" dirty="0"/>
                    </a:p>
                  </a:txBody>
                  <a:tcPr anchor="b"/>
                </a:tc>
                <a:tc>
                  <a:txBody>
                    <a:bodyPr/>
                    <a:lstStyle/>
                    <a:p>
                      <a:pPr marL="0" algn="ctr" defTabSz="685800" rtl="0" eaLnBrk="1" latinLnBrk="0" hangingPunct="1"/>
                      <a:r>
                        <a:rPr lang="pt-BR" sz="1300" b="1" kern="1200" dirty="0" err="1">
                          <a:solidFill>
                            <a:schemeClr val="lt1"/>
                          </a:solidFill>
                          <a:latin typeface="+mn-lt"/>
                          <a:ea typeface="+mn-ea"/>
                          <a:cs typeface="+mn-cs"/>
                        </a:rPr>
                        <a:t>AGHUse</a:t>
                      </a:r>
                      <a:r>
                        <a:rPr lang="pt-BR" sz="1300" b="1" kern="1200" dirty="0">
                          <a:solidFill>
                            <a:schemeClr val="lt1"/>
                          </a:solidFill>
                          <a:latin typeface="+mn-lt"/>
                          <a:ea typeface="+mn-ea"/>
                          <a:cs typeface="+mn-cs"/>
                        </a:rPr>
                        <a:t>/Sonda</a:t>
                      </a:r>
                    </a:p>
                  </a:txBody>
                  <a:tcPr anchor="b"/>
                </a:tc>
                <a:extLst>
                  <a:ext uri="{0D108BD9-81ED-4DB2-BD59-A6C34878D82A}">
                    <a16:rowId xmlns:a16="http://schemas.microsoft.com/office/drawing/2014/main" val="3355674634"/>
                  </a:ext>
                </a:extLst>
              </a:tr>
              <a:tr h="530177">
                <a:tc>
                  <a:txBody>
                    <a:bodyPr/>
                    <a:lstStyle/>
                    <a:p>
                      <a:pPr algn="ctr"/>
                      <a:r>
                        <a:rPr lang="pt-BR" sz="1200" b="1" dirty="0"/>
                        <a:t>Descrição</a:t>
                      </a:r>
                    </a:p>
                  </a:txBody>
                  <a:tcPr anchor="b"/>
                </a:tc>
                <a:tc>
                  <a:txBody>
                    <a:bodyPr/>
                    <a:lstStyle/>
                    <a:p>
                      <a:pPr algn="ctr"/>
                      <a:r>
                        <a:rPr lang="pt-BR" sz="1300" b="1" dirty="0" err="1"/>
                        <a:t>OnP</a:t>
                      </a:r>
                      <a:endParaRPr lang="pt-BR" sz="1300" b="1" dirty="0"/>
                    </a:p>
                  </a:txBody>
                  <a:tcPr anchor="b"/>
                </a:tc>
                <a:tc>
                  <a:txBody>
                    <a:bodyPr/>
                    <a:lstStyle/>
                    <a:p>
                      <a:pPr algn="ctr"/>
                      <a:r>
                        <a:rPr lang="pt-BR" sz="1300" b="1" dirty="0" err="1"/>
                        <a:t>OnP+Cloud</a:t>
                      </a:r>
                      <a:endParaRPr lang="pt-BR" sz="1300" b="1" dirty="0"/>
                    </a:p>
                  </a:txBody>
                  <a:tcPr anchor="b"/>
                </a:tc>
                <a:tc>
                  <a:txBody>
                    <a:bodyPr/>
                    <a:lstStyle/>
                    <a:p>
                      <a:pPr algn="ctr"/>
                      <a:r>
                        <a:rPr lang="pt-BR" sz="1300" b="1" dirty="0"/>
                        <a:t>Full Cloud </a:t>
                      </a:r>
                      <a:r>
                        <a:rPr lang="pt-BR" sz="1300" b="1" dirty="0" err="1"/>
                        <a:t>Tasy</a:t>
                      </a:r>
                      <a:r>
                        <a:rPr lang="pt-BR" sz="1300" b="1" dirty="0"/>
                        <a:t>/Oracle</a:t>
                      </a:r>
                    </a:p>
                  </a:txBody>
                  <a:tcPr anchor="b"/>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pt-BR" sz="1300" b="1" kern="1200" dirty="0">
                          <a:solidFill>
                            <a:srgbClr val="FF0000"/>
                          </a:solidFill>
                          <a:latin typeface="+mn-lt"/>
                          <a:ea typeface="+mn-ea"/>
                          <a:cs typeface="+mn-cs"/>
                        </a:rPr>
                        <a:t>Não Informado</a:t>
                      </a:r>
                    </a:p>
                  </a:txBody>
                  <a:tcPr anchor="b"/>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Full Cloud Sonda</a:t>
                      </a:r>
                    </a:p>
                  </a:txBody>
                  <a:tcPr anchor="b"/>
                </a:tc>
                <a:extLst>
                  <a:ext uri="{0D108BD9-81ED-4DB2-BD59-A6C34878D82A}">
                    <a16:rowId xmlns:a16="http://schemas.microsoft.com/office/drawing/2014/main" val="1052471548"/>
                  </a:ext>
                </a:extLst>
              </a:tr>
              <a:tr h="496191">
                <a:tc>
                  <a:txBody>
                    <a:bodyPr/>
                    <a:lstStyle/>
                    <a:p>
                      <a:pPr algn="r"/>
                      <a:r>
                        <a:rPr lang="pt-BR" sz="1200" b="1" kern="1200" dirty="0">
                          <a:solidFill>
                            <a:schemeClr val="tx1"/>
                          </a:solidFill>
                          <a:latin typeface="+mn-lt"/>
                          <a:ea typeface="+mn-ea"/>
                          <a:cs typeface="+mn-cs"/>
                        </a:rPr>
                        <a:t>Implantação e demais:</a:t>
                      </a:r>
                      <a:endParaRPr lang="pt-BR" sz="1200" b="1" dirty="0">
                        <a:solidFill>
                          <a:schemeClr val="tx1"/>
                        </a:solidFill>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R$ 3.117.391,92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(1º ano</a:t>
                      </a:r>
                      <a:r>
                        <a:rPr lang="pt-BR" sz="13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dirty="0">
                          <a:solidFill>
                            <a:schemeClr val="tx1"/>
                          </a:solidFill>
                        </a:rPr>
                        <a:t>    </a:t>
                      </a:r>
                      <a:r>
                        <a:rPr lang="pt-BR" sz="1200" b="1" kern="1200" dirty="0">
                          <a:solidFill>
                            <a:schemeClr val="tx2">
                              <a:lumMod val="75000"/>
                              <a:lumOff val="25000"/>
                            </a:schemeClr>
                          </a:solidFill>
                          <a:latin typeface="+mn-lt"/>
                          <a:ea typeface="+mn-ea"/>
                          <a:cs typeface="+mn-cs"/>
                        </a:rPr>
                        <a:t>R$ 411.767,64</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dirty="0">
                          <a:solidFill>
                            <a:schemeClr val="tx1"/>
                          </a:solidFill>
                        </a:rPr>
                        <a:t> </a:t>
                      </a:r>
                      <a:r>
                        <a:rPr lang="pt-BR" sz="1300" b="1" kern="1200" dirty="0">
                          <a:solidFill>
                            <a:schemeClr val="tx1"/>
                          </a:solidFill>
                          <a:latin typeface="+mn-lt"/>
                          <a:ea typeface="+mn-ea"/>
                          <a:cs typeface="+mn-cs"/>
                        </a:rPr>
                        <a:t>(2º ano</a:t>
                      </a:r>
                      <a:r>
                        <a:rPr lang="pt-BR" sz="1300" b="1" dirty="0">
                          <a:solidFill>
                            <a:schemeClr val="tx1"/>
                          </a:solidFill>
                        </a:rPr>
                        <a:t>)</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R$ 2.556.947,53</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    R$ 450.683,04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R$ 396.051,63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R$ 415.854,21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R$ 28.087,08</a:t>
                      </a:r>
                    </a:p>
                  </a:txBody>
                  <a:tcPr anchor="b"/>
                </a:tc>
                <a:extLst>
                  <a:ext uri="{0D108BD9-81ED-4DB2-BD59-A6C34878D82A}">
                    <a16:rowId xmlns:a16="http://schemas.microsoft.com/office/drawing/2014/main" val="1470867125"/>
                  </a:ext>
                </a:extLst>
              </a:tr>
              <a:tr h="496191">
                <a:tc>
                  <a:txBody>
                    <a:bodyPr/>
                    <a:lstStyle/>
                    <a:p>
                      <a:pPr marL="0" algn="r" defTabSz="685800" rtl="0" eaLnBrk="1" latinLnBrk="0" hangingPunct="1"/>
                      <a:r>
                        <a:rPr lang="pt-BR" sz="1200" b="1" kern="1200" dirty="0">
                          <a:solidFill>
                            <a:schemeClr val="tx1"/>
                          </a:solidFill>
                          <a:latin typeface="+mn-lt"/>
                          <a:ea typeface="+mn-ea"/>
                          <a:cs typeface="+mn-cs"/>
                        </a:rPr>
                        <a:t>Mensalidade da Infraestrutura:</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R$ 259.782,66</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(1º ano</a:t>
                      </a:r>
                      <a:r>
                        <a:rPr lang="pt-BR" sz="13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dirty="0">
                          <a:solidFill>
                            <a:schemeClr val="tx1"/>
                          </a:solidFill>
                        </a:rPr>
                        <a:t>   </a:t>
                      </a:r>
                      <a:r>
                        <a:rPr lang="pt-BR" sz="1200" b="1" kern="1200" dirty="0">
                          <a:solidFill>
                            <a:schemeClr val="tx2">
                              <a:lumMod val="75000"/>
                              <a:lumOff val="25000"/>
                            </a:schemeClr>
                          </a:solidFill>
                          <a:latin typeface="+mn-lt"/>
                          <a:ea typeface="+mn-ea"/>
                          <a:cs typeface="+mn-cs"/>
                        </a:rPr>
                        <a:t>R$ 34.313,97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dirty="0">
                          <a:solidFill>
                            <a:schemeClr val="tx1"/>
                          </a:solidFill>
                        </a:rPr>
                        <a:t> </a:t>
                      </a:r>
                      <a:r>
                        <a:rPr lang="pt-BR" sz="1300" b="1" kern="1200" dirty="0">
                          <a:solidFill>
                            <a:schemeClr val="tx1"/>
                          </a:solidFill>
                          <a:latin typeface="+mn-lt"/>
                          <a:ea typeface="+mn-ea"/>
                          <a:cs typeface="+mn-cs"/>
                        </a:rPr>
                        <a:t>(2º ano</a:t>
                      </a:r>
                      <a:r>
                        <a:rPr lang="pt-BR" sz="1300" b="1" dirty="0">
                          <a:solidFill>
                            <a:schemeClr val="tx1"/>
                          </a:solidFill>
                        </a:rPr>
                        <a:t>)</a:t>
                      </a:r>
                      <a:endParaRPr lang="pt-BR" sz="13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R$ 213.078,96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a:t>
                      </a:r>
                      <a:r>
                        <a:rPr lang="pt-BR" sz="1200" b="1" kern="1200" dirty="0">
                          <a:solidFill>
                            <a:schemeClr val="tx2">
                              <a:lumMod val="75000"/>
                              <a:lumOff val="25000"/>
                            </a:schemeClr>
                          </a:solidFill>
                          <a:latin typeface="+mn-lt"/>
                          <a:ea typeface="+mn-ea"/>
                          <a:cs typeface="+mn-cs"/>
                        </a:rPr>
                        <a:t>R$ 37.556,92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R$ 33.004,30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R$ 34.654,52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R$ 19.654,04</a:t>
                      </a:r>
                    </a:p>
                  </a:txBody>
                  <a:tcPr anchor="b"/>
                </a:tc>
                <a:extLst>
                  <a:ext uri="{0D108BD9-81ED-4DB2-BD59-A6C34878D82A}">
                    <a16:rowId xmlns:a16="http://schemas.microsoft.com/office/drawing/2014/main" val="3753639003"/>
                  </a:ext>
                </a:extLst>
              </a:tr>
              <a:tr h="619434">
                <a:tc>
                  <a:txBody>
                    <a:bodyPr/>
                    <a:lstStyle/>
                    <a:p>
                      <a:pPr marL="0" algn="r" defTabSz="685800" rtl="0" eaLnBrk="1" latinLnBrk="0" hangingPunct="1"/>
                      <a:r>
                        <a:rPr lang="pt-BR" sz="1200" b="1" kern="1200" dirty="0">
                          <a:solidFill>
                            <a:schemeClr val="tx1"/>
                          </a:solidFill>
                          <a:latin typeface="+mn-lt"/>
                          <a:ea typeface="+mn-ea"/>
                          <a:cs typeface="+mn-cs"/>
                        </a:rPr>
                        <a:t>Mensalidade Serviços Gerenciados: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R$ 5.473,68</a:t>
                      </a:r>
                    </a:p>
                  </a:txBody>
                  <a:tcPr anchor="b"/>
                </a:tc>
                <a:extLst>
                  <a:ext uri="{0D108BD9-81ED-4DB2-BD59-A6C34878D82A}">
                    <a16:rowId xmlns:a16="http://schemas.microsoft.com/office/drawing/2014/main" val="2304447189"/>
                  </a:ext>
                </a:extLst>
              </a:tr>
              <a:tr h="496191">
                <a:tc>
                  <a:txBody>
                    <a:bodyPr/>
                    <a:lstStyle/>
                    <a:p>
                      <a:pPr algn="r"/>
                      <a:r>
                        <a:rPr lang="pt-BR" sz="1200" b="1" kern="1200" dirty="0">
                          <a:solidFill>
                            <a:schemeClr val="tx1"/>
                          </a:solidFill>
                          <a:latin typeface="+mn-lt"/>
                          <a:ea typeface="+mn-ea"/>
                          <a:cs typeface="+mn-cs"/>
                        </a:rPr>
                        <a:t>Mensalidade Total:</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R$ 259.782,66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(1º ano</a:t>
                      </a:r>
                      <a:r>
                        <a:rPr lang="pt-BR" sz="13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  R$ 34.313,97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dirty="0">
                          <a:solidFill>
                            <a:schemeClr val="tx1"/>
                          </a:solidFill>
                        </a:rPr>
                        <a:t> </a:t>
                      </a:r>
                      <a:r>
                        <a:rPr lang="pt-BR" sz="1300" b="1" kern="1200" dirty="0">
                          <a:solidFill>
                            <a:schemeClr val="tx1"/>
                          </a:solidFill>
                          <a:latin typeface="+mn-lt"/>
                          <a:ea typeface="+mn-ea"/>
                          <a:cs typeface="+mn-cs"/>
                        </a:rPr>
                        <a:t>(2º ano</a:t>
                      </a:r>
                      <a:r>
                        <a:rPr lang="pt-BR" sz="1300" b="1" dirty="0">
                          <a:solidFill>
                            <a:schemeClr val="tx1"/>
                          </a:solidFill>
                        </a:rPr>
                        <a:t>)</a:t>
                      </a:r>
                      <a:endParaRPr lang="pt-BR" sz="13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R$ 213.078,96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a:t>
                      </a:r>
                      <a:r>
                        <a:rPr lang="pt-BR" sz="1200" b="1" kern="1200" dirty="0">
                          <a:solidFill>
                            <a:schemeClr val="tx2">
                              <a:lumMod val="75000"/>
                              <a:lumOff val="25000"/>
                            </a:schemeClr>
                          </a:solidFill>
                          <a:latin typeface="+mn-lt"/>
                          <a:ea typeface="+mn-ea"/>
                          <a:cs typeface="+mn-cs"/>
                        </a:rPr>
                        <a:t>R$ 37.556,92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 </a:t>
                      </a:r>
                      <a:r>
                        <a:rPr lang="pt-BR" sz="1300" b="1" kern="1200" dirty="0">
                          <a:solidFill>
                            <a:schemeClr val="tx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R$ 33.004,30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R$ 34.654,52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R$ 25.127,72</a:t>
                      </a:r>
                    </a:p>
                  </a:txBody>
                  <a:tcPr anchor="b"/>
                </a:tc>
                <a:extLst>
                  <a:ext uri="{0D108BD9-81ED-4DB2-BD59-A6C34878D82A}">
                    <a16:rowId xmlns:a16="http://schemas.microsoft.com/office/drawing/2014/main" val="3110679299"/>
                  </a:ext>
                </a:extLst>
              </a:tr>
              <a:tr h="496191">
                <a:tc>
                  <a:txBody>
                    <a:bodyPr/>
                    <a:lstStyle/>
                    <a:p>
                      <a:pPr marL="0" indent="0" algn="r">
                        <a:buNone/>
                      </a:pPr>
                      <a:r>
                        <a:rPr lang="pt-BR" sz="1200" b="1" kern="1200" dirty="0">
                          <a:solidFill>
                            <a:schemeClr val="tx1"/>
                          </a:solidFill>
                          <a:latin typeface="+mn-lt"/>
                          <a:ea typeface="+mn-ea"/>
                          <a:cs typeface="+mn-cs"/>
                        </a:rPr>
                        <a:t>Valores acumulados em 24 meses/</a:t>
                      </a:r>
                    </a:p>
                    <a:p>
                      <a:pPr marL="0" indent="0" algn="r">
                        <a:buNone/>
                      </a:pPr>
                      <a:r>
                        <a:rPr lang="pt-BR" sz="1200" b="1" kern="1200" dirty="0">
                          <a:solidFill>
                            <a:schemeClr val="tx1"/>
                          </a:solidFill>
                          <a:latin typeface="+mn-lt"/>
                          <a:ea typeface="+mn-ea"/>
                          <a:cs typeface="+mn-cs"/>
                        </a:rPr>
                        <a:t>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dirty="0">
                        <a:solidFill>
                          <a:schemeClr val="tx1"/>
                        </a:solidFill>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R$ 3.529.159,56</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R$ 3.007.630,57</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R$ 811.905,84</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50" b="1" kern="1200" dirty="0">
                          <a:solidFill>
                            <a:schemeClr val="tx1"/>
                          </a:solidFill>
                          <a:latin typeface="+mn-lt"/>
                          <a:ea typeface="+mn-ea"/>
                          <a:cs typeface="+mn-cs"/>
                        </a:rPr>
                        <a:t>Nuvem: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bg2">
                              <a:lumMod val="50000"/>
                            </a:schemeClr>
                          </a:solidFill>
                          <a:latin typeface="+mn-lt"/>
                          <a:ea typeface="+mn-ea"/>
                          <a:cs typeface="+mn-cs"/>
                        </a:rPr>
                        <a:t>R$ 603.065,28  +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bg2">
                              <a:lumMod val="50000"/>
                            </a:schemeClr>
                          </a:solidFill>
                          <a:latin typeface="+mn-lt"/>
                          <a:ea typeface="+mn-ea"/>
                          <a:cs typeface="+mn-cs"/>
                        </a:rPr>
                        <a:t>R$ 28.087,08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R$ 631.152,36</a:t>
                      </a:r>
                    </a:p>
                  </a:txBody>
                  <a:tcPr anchor="b"/>
                </a:tc>
                <a:extLst>
                  <a:ext uri="{0D108BD9-81ED-4DB2-BD59-A6C34878D82A}">
                    <a16:rowId xmlns:a16="http://schemas.microsoft.com/office/drawing/2014/main" val="2803523279"/>
                  </a:ext>
                </a:extLst>
              </a:tr>
              <a:tr h="397489">
                <a:tc>
                  <a:txBody>
                    <a:bodyPr/>
                    <a:lstStyle/>
                    <a:p>
                      <a:pPr marL="0" indent="0" algn="r">
                        <a:buNone/>
                      </a:pPr>
                      <a:r>
                        <a:rPr lang="pt-BR" sz="1200" b="1" kern="1200" dirty="0">
                          <a:solidFill>
                            <a:schemeClr val="tx1"/>
                          </a:solidFill>
                          <a:latin typeface="+mn-lt"/>
                          <a:ea typeface="+mn-ea"/>
                          <a:cs typeface="+mn-cs"/>
                        </a:rPr>
                        <a:t>Valores acumulados em 60 meses/</a:t>
                      </a:r>
                    </a:p>
                    <a:p>
                      <a:pPr marL="0" indent="0" algn="r">
                        <a:buNone/>
                      </a:pPr>
                      <a:r>
                        <a:rPr lang="pt-BR" sz="1200" b="1" kern="1200" dirty="0">
                          <a:solidFill>
                            <a:schemeClr val="tx1"/>
                          </a:solidFill>
                          <a:latin typeface="+mn-lt"/>
                          <a:ea typeface="+mn-ea"/>
                          <a:cs typeface="+mn-cs"/>
                        </a:rPr>
                        <a:t> 5 anos: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R$ 4.352.694,84</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R$ 3.908.996,65</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R$ 2.059.468,47</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50" b="1" kern="1200" dirty="0">
                          <a:solidFill>
                            <a:schemeClr val="tx1"/>
                          </a:solidFill>
                          <a:latin typeface="+mn-lt"/>
                          <a:ea typeface="+mn-ea"/>
                          <a:cs typeface="+mn-cs"/>
                        </a:rPr>
                        <a:t>Nuvem: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bg2">
                              <a:lumMod val="50000"/>
                            </a:schemeClr>
                          </a:solidFill>
                          <a:latin typeface="+mn-lt"/>
                          <a:ea typeface="+mn-ea"/>
                          <a:cs typeface="+mn-cs"/>
                        </a:rPr>
                        <a:t>R$ 301.532,64x5  +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bg2">
                              <a:lumMod val="50000"/>
                            </a:schemeClr>
                          </a:solidFill>
                          <a:latin typeface="+mn-lt"/>
                          <a:ea typeface="+mn-ea"/>
                          <a:cs typeface="+mn-cs"/>
                        </a:rPr>
                        <a:t>R$ 28.087,08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R$ 1.535.750,28</a:t>
                      </a:r>
                    </a:p>
                  </a:txBody>
                  <a:tcPr anchor="b"/>
                </a:tc>
                <a:extLst>
                  <a:ext uri="{0D108BD9-81ED-4DB2-BD59-A6C34878D82A}">
                    <a16:rowId xmlns:a16="http://schemas.microsoft.com/office/drawing/2014/main" val="2089041646"/>
                  </a:ext>
                </a:extLst>
              </a:tr>
            </a:tbl>
          </a:graphicData>
        </a:graphic>
      </p:graphicFrame>
      <p:sp>
        <p:nvSpPr>
          <p:cNvPr id="2" name="Espaço Reservado para Rodapé 1">
            <a:extLst>
              <a:ext uri="{FF2B5EF4-FFF2-40B4-BE49-F238E27FC236}">
                <a16:creationId xmlns:a16="http://schemas.microsoft.com/office/drawing/2014/main" id="{0C20A443-1B95-E392-CE8F-2079394B9E4A}"/>
              </a:ext>
            </a:extLst>
          </p:cNvPr>
          <p:cNvSpPr>
            <a:spLocks noGrp="1"/>
          </p:cNvSpPr>
          <p:nvPr>
            <p:ph type="ftr" sz="quarter" idx="11"/>
          </p:nvPr>
        </p:nvSpPr>
        <p:spPr>
          <a:xfrm>
            <a:off x="3028950" y="6517864"/>
            <a:ext cx="3086100" cy="365125"/>
          </a:xfrm>
        </p:spPr>
        <p:txBody>
          <a:bodyPr/>
          <a:lstStyle/>
          <a:p>
            <a:r>
              <a:rPr lang="en-US" dirty="0"/>
              <a:t>ALVF – </a:t>
            </a:r>
            <a:r>
              <a:rPr lang="en-US" dirty="0" err="1"/>
              <a:t>Associação</a:t>
            </a:r>
            <a:r>
              <a:rPr lang="en-US" dirty="0"/>
              <a:t> </a:t>
            </a:r>
            <a:r>
              <a:rPr lang="en-US" dirty="0" err="1"/>
              <a:t>Hospitalar</a:t>
            </a:r>
            <a:r>
              <a:rPr lang="en-US" dirty="0"/>
              <a:t> Lenoir Vargas Ferreira</a:t>
            </a:r>
          </a:p>
        </p:txBody>
      </p:sp>
    </p:spTree>
    <p:extLst>
      <p:ext uri="{BB962C8B-B14F-4D97-AF65-F5344CB8AC3E}">
        <p14:creationId xmlns:p14="http://schemas.microsoft.com/office/powerpoint/2010/main" val="14605317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A4A24653-8CD2-B41E-EE42-A611B541610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7AB29D9-A52A-008A-8433-B9366F11A0BB}"/>
              </a:ext>
            </a:extLst>
          </p:cNvPr>
          <p:cNvSpPr>
            <a:spLocks noGrp="1"/>
          </p:cNvSpPr>
          <p:nvPr>
            <p:ph type="title"/>
          </p:nvPr>
        </p:nvSpPr>
        <p:spPr>
          <a:xfrm>
            <a:off x="144683" y="112061"/>
            <a:ext cx="8854633" cy="320147"/>
          </a:xfrm>
        </p:spPr>
        <p:txBody>
          <a:bodyPr anchor="ctr">
            <a:noAutofit/>
          </a:bodyPr>
          <a:lstStyle/>
          <a:p>
            <a:pPr algn="ctr"/>
            <a:r>
              <a:rPr lang="pt-BR" sz="2400" b="1" dirty="0"/>
              <a:t>Investimentos: Software e Nuvem </a:t>
            </a:r>
            <a:r>
              <a:rPr lang="pt-BR" sz="1050" b="1" dirty="0"/>
              <a:t>(Software + Nuvem(Cloud) + Servidores + Bancos de Dados)</a:t>
            </a:r>
          </a:p>
        </p:txBody>
      </p:sp>
      <p:graphicFrame>
        <p:nvGraphicFramePr>
          <p:cNvPr id="7" name="Tabela 6">
            <a:extLst>
              <a:ext uri="{FF2B5EF4-FFF2-40B4-BE49-F238E27FC236}">
                <a16:creationId xmlns:a16="http://schemas.microsoft.com/office/drawing/2014/main" id="{17856EAE-B26B-63FF-77BC-5FCC1B0D78D2}"/>
              </a:ext>
            </a:extLst>
          </p:cNvPr>
          <p:cNvGraphicFramePr>
            <a:graphicFrameLocks noGrp="1"/>
          </p:cNvGraphicFramePr>
          <p:nvPr>
            <p:extLst>
              <p:ext uri="{D42A27DB-BD31-4B8C-83A1-F6EECF244321}">
                <p14:modId xmlns:p14="http://schemas.microsoft.com/office/powerpoint/2010/main" val="1504293768"/>
              </p:ext>
            </p:extLst>
          </p:nvPr>
        </p:nvGraphicFramePr>
        <p:xfrm>
          <a:off x="69451" y="409058"/>
          <a:ext cx="8999316" cy="6410595"/>
        </p:xfrm>
        <a:graphic>
          <a:graphicData uri="http://schemas.openxmlformats.org/drawingml/2006/table">
            <a:tbl>
              <a:tblPr firstRow="1" bandRow="1">
                <a:tableStyleId>{5C22544A-7EE6-4342-B048-85BDC9FD1C3A}</a:tableStyleId>
              </a:tblPr>
              <a:tblGrid>
                <a:gridCol w="1292521">
                  <a:extLst>
                    <a:ext uri="{9D8B030D-6E8A-4147-A177-3AD203B41FA5}">
                      <a16:colId xmlns:a16="http://schemas.microsoft.com/office/drawing/2014/main" val="2135881087"/>
                    </a:ext>
                  </a:extLst>
                </a:gridCol>
                <a:gridCol w="3345267">
                  <a:extLst>
                    <a:ext uri="{9D8B030D-6E8A-4147-A177-3AD203B41FA5}">
                      <a16:colId xmlns:a16="http://schemas.microsoft.com/office/drawing/2014/main" val="1661661941"/>
                    </a:ext>
                  </a:extLst>
                </a:gridCol>
                <a:gridCol w="1613399">
                  <a:extLst>
                    <a:ext uri="{9D8B030D-6E8A-4147-A177-3AD203B41FA5}">
                      <a16:colId xmlns:a16="http://schemas.microsoft.com/office/drawing/2014/main" val="3106063384"/>
                    </a:ext>
                  </a:extLst>
                </a:gridCol>
                <a:gridCol w="2748129">
                  <a:extLst>
                    <a:ext uri="{9D8B030D-6E8A-4147-A177-3AD203B41FA5}">
                      <a16:colId xmlns:a16="http://schemas.microsoft.com/office/drawing/2014/main" val="2542335714"/>
                    </a:ext>
                  </a:extLst>
                </a:gridCol>
              </a:tblGrid>
              <a:tr h="709321">
                <a:tc>
                  <a:txBody>
                    <a:bodyPr/>
                    <a:lstStyle/>
                    <a:p>
                      <a:r>
                        <a:rPr lang="pt-BR" sz="1050" dirty="0"/>
                        <a:t>Front Office  (FO )</a:t>
                      </a:r>
                    </a:p>
                    <a:p>
                      <a:r>
                        <a:rPr lang="pt-BR" sz="1050" dirty="0"/>
                        <a:t>e Cloud </a:t>
                      </a:r>
                      <a:r>
                        <a:rPr lang="pt-BR" sz="1050" dirty="0" err="1"/>
                        <a:t>Computing</a:t>
                      </a:r>
                      <a:endParaRPr lang="pt-BR" sz="1050" dirty="0"/>
                    </a:p>
                  </a:txBody>
                  <a:tcPr anchor="b"/>
                </a:tc>
                <a:tc>
                  <a:txBody>
                    <a:bodyPr/>
                    <a:lstStyle/>
                    <a:p>
                      <a:pPr algn="ctr"/>
                      <a:r>
                        <a:rPr lang="pt-BR" sz="1800" b="1" dirty="0"/>
                        <a:t>TASY</a:t>
                      </a:r>
                    </a:p>
                    <a:p>
                      <a:pPr algn="ctr" eaLnBrk="0" fontAlgn="base" hangingPunct="0">
                        <a:spcBef>
                          <a:spcPct val="0"/>
                        </a:spcBef>
                        <a:spcAft>
                          <a:spcPct val="0"/>
                        </a:spcAft>
                        <a:buFontTx/>
                        <a:buNone/>
                      </a:pPr>
                      <a:r>
                        <a:rPr lang="pt-BR" altLang="pt-BR" sz="1050" b="1" kern="1200" dirty="0">
                          <a:solidFill>
                            <a:schemeClr val="lt1"/>
                          </a:solidFill>
                          <a:latin typeface="Arial" panose="020B0604020202020204" pitchFamily="34" charset="0"/>
                          <a:ea typeface="+mn-ea"/>
                          <a:cs typeface="+mn-cs"/>
                        </a:rPr>
                        <a:t>LUT (Licença de Uso Temporário</a:t>
                      </a:r>
                    </a:p>
                    <a:p>
                      <a:pPr algn="ctr" eaLnBrk="0" fontAlgn="base" hangingPunct="0">
                        <a:spcBef>
                          <a:spcPct val="0"/>
                        </a:spcBef>
                        <a:spcAft>
                          <a:spcPct val="0"/>
                        </a:spcAft>
                        <a:buFontTx/>
                        <a:buNone/>
                      </a:pPr>
                      <a:r>
                        <a:rPr lang="pt-BR" altLang="pt-BR" sz="1050" b="1" kern="1200" dirty="0">
                          <a:solidFill>
                            <a:schemeClr val="lt1"/>
                          </a:solidFill>
                          <a:latin typeface="Arial" panose="020B0604020202020204" pitchFamily="34" charset="0"/>
                          <a:ea typeface="+mn-ea"/>
                          <a:cs typeface="+mn-cs"/>
                        </a:rPr>
                        <a:t>C</a:t>
                      </a:r>
                      <a:r>
                        <a:rPr lang="pt-BR" altLang="pt-BR" sz="1050" b="1" dirty="0">
                          <a:latin typeface="Arial" panose="020B0604020202020204" pitchFamily="34" charset="0"/>
                        </a:rPr>
                        <a:t>DU (Cessão de Direito de Uso)</a:t>
                      </a:r>
                      <a:endParaRPr lang="pt-BR" sz="1050" dirty="0"/>
                    </a:p>
                  </a:txBody>
                  <a:tcPr anchor="b"/>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pt-BR" sz="1800" b="1" dirty="0"/>
                        <a:t>MV</a:t>
                      </a:r>
                      <a:endParaRPr lang="pt-BR" sz="1050" b="1" dirty="0"/>
                    </a:p>
                    <a:p>
                      <a:pPr marL="0" marR="0" lvl="0" indent="0" algn="ctr" defTabSz="685800" rtl="0" eaLnBrk="1" fontAlgn="auto" latinLnBrk="0" hangingPunct="1">
                        <a:lnSpc>
                          <a:spcPct val="100000"/>
                        </a:lnSpc>
                        <a:spcBef>
                          <a:spcPts val="0"/>
                        </a:spcBef>
                        <a:spcAft>
                          <a:spcPts val="0"/>
                        </a:spcAft>
                        <a:buClrTx/>
                        <a:buSzTx/>
                        <a:buFontTx/>
                        <a:buNone/>
                        <a:tabLst/>
                        <a:defRPr/>
                      </a:pPr>
                      <a:r>
                        <a:rPr lang="pt-BR" sz="900" b="1" dirty="0"/>
                        <a:t>N.I. = Não Informado</a:t>
                      </a:r>
                      <a:endParaRPr lang="pt-BR" sz="900" dirty="0"/>
                    </a:p>
                  </a:txBody>
                  <a:tcPr anchor="b"/>
                </a:tc>
                <a:tc>
                  <a:txBody>
                    <a:bodyPr/>
                    <a:lstStyle/>
                    <a:p>
                      <a:pPr marL="0" algn="ctr" defTabSz="685800" rtl="0" eaLnBrk="1" latinLnBrk="0" hangingPunct="1"/>
                      <a:r>
                        <a:rPr lang="pt-BR" sz="1800" b="1" kern="1200" dirty="0" err="1">
                          <a:solidFill>
                            <a:schemeClr val="lt1"/>
                          </a:solidFill>
                          <a:latin typeface="+mn-lt"/>
                          <a:ea typeface="+mn-ea"/>
                          <a:cs typeface="+mn-cs"/>
                        </a:rPr>
                        <a:t>AGHUse</a:t>
                      </a:r>
                      <a:r>
                        <a:rPr lang="pt-BR" sz="1800" b="1" kern="1200" dirty="0">
                          <a:solidFill>
                            <a:schemeClr val="lt1"/>
                          </a:solidFill>
                          <a:latin typeface="+mn-lt"/>
                          <a:ea typeface="+mn-ea"/>
                          <a:cs typeface="+mn-cs"/>
                        </a:rPr>
                        <a:t>/Sonda</a:t>
                      </a:r>
                    </a:p>
                  </a:txBody>
                  <a:tcPr anchor="b"/>
                </a:tc>
                <a:extLst>
                  <a:ext uri="{0D108BD9-81ED-4DB2-BD59-A6C34878D82A}">
                    <a16:rowId xmlns:a16="http://schemas.microsoft.com/office/drawing/2014/main" val="3355674634"/>
                  </a:ext>
                </a:extLst>
              </a:tr>
              <a:tr h="465447">
                <a:tc>
                  <a:txBody>
                    <a:bodyPr/>
                    <a:lstStyle/>
                    <a:p>
                      <a:pPr algn="r"/>
                      <a:r>
                        <a:rPr lang="pt-BR" sz="1000" b="1" kern="1200" dirty="0">
                          <a:solidFill>
                            <a:schemeClr val="tx1"/>
                          </a:solidFill>
                          <a:latin typeface="+mn-lt"/>
                          <a:ea typeface="+mn-ea"/>
                          <a:cs typeface="+mn-cs"/>
                        </a:rPr>
                        <a:t>Tempo de Implantação e valor:</a:t>
                      </a:r>
                      <a:endParaRPr lang="pt-BR" sz="10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22,5 meses (1 ano, 10 meses e 15 dias)  e 4,5 meses (4 meses e 15 dias -gerenciamento/ paralelo).                                            </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u="sng"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R$ 1.917.735,40</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10 meses</a:t>
                      </a:r>
                      <a:endParaRPr lang="pt-BR" sz="105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u="sng" kern="1200" dirty="0">
                        <a:solidFill>
                          <a:schemeClr val="tx2">
                            <a:lumMod val="75000"/>
                            <a:lumOff val="25000"/>
                          </a:schemeClr>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u="sng" kern="1200" dirty="0">
                        <a:solidFill>
                          <a:schemeClr val="tx2">
                            <a:lumMod val="75000"/>
                            <a:lumOff val="25000"/>
                          </a:schemeClr>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u="sng" kern="1200" dirty="0">
                          <a:solidFill>
                            <a:schemeClr val="tx2">
                              <a:lumMod val="75000"/>
                              <a:lumOff val="25000"/>
                            </a:schemeClr>
                          </a:solidFill>
                          <a:latin typeface="+mn-lt"/>
                          <a:ea typeface="+mn-ea"/>
                          <a:cs typeface="+mn-cs"/>
                        </a:rPr>
                        <a:t> </a:t>
                      </a:r>
                      <a:r>
                        <a:rPr lang="pt-BR" sz="1200" b="1" u="sng" kern="1200" dirty="0">
                          <a:solidFill>
                            <a:schemeClr val="tx2">
                              <a:lumMod val="75000"/>
                              <a:lumOff val="25000"/>
                            </a:schemeClr>
                          </a:solidFill>
                          <a:latin typeface="+mn-lt"/>
                          <a:ea typeface="+mn-ea"/>
                          <a:cs typeface="+mn-cs"/>
                        </a:rPr>
                        <a:t>R$ 1.128.314,40</a:t>
                      </a:r>
                    </a:p>
                  </a:txBody>
                  <a:tcPr anchor="b"/>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18 meses (1 ano e meio) </a:t>
                      </a:r>
                      <a:r>
                        <a:rPr lang="pt-BR" sz="700" b="1" kern="1200" dirty="0">
                          <a:solidFill>
                            <a:schemeClr val="tx1"/>
                          </a:solidFill>
                          <a:latin typeface="+mn-lt"/>
                          <a:ea typeface="+mn-ea"/>
                          <a:cs typeface="+mn-cs"/>
                        </a:rPr>
                        <a:t>(Implantação e transferência de tecnologia)</a:t>
                      </a:r>
                      <a:r>
                        <a:rPr lang="pt-BR" sz="1000" b="1" kern="1200" dirty="0">
                          <a:solidFill>
                            <a:schemeClr val="tx1"/>
                          </a:solidFill>
                          <a:latin typeface="+mn-lt"/>
                          <a:ea typeface="+mn-ea"/>
                          <a:cs typeface="+mn-cs"/>
                        </a:rPr>
                        <a:t>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R$ 5.750.019,29 + </a:t>
                      </a:r>
                      <a:r>
                        <a:rPr lang="pt-BR" sz="1000" b="1" kern="1200" dirty="0">
                          <a:solidFill>
                            <a:schemeClr val="tx1"/>
                          </a:solidFill>
                          <a:latin typeface="+mn-lt"/>
                          <a:ea typeface="+mn-ea"/>
                          <a:cs typeface="+mn-cs"/>
                        </a:rPr>
                        <a:t>Nuvem:</a:t>
                      </a:r>
                      <a:r>
                        <a:rPr lang="pt-BR" sz="1000" b="1" kern="1200" dirty="0">
                          <a:solidFill>
                            <a:schemeClr val="bg2">
                              <a:lumMod val="50000"/>
                            </a:schemeClr>
                          </a:solidFill>
                          <a:latin typeface="+mn-lt"/>
                          <a:ea typeface="+mn-ea"/>
                          <a:cs typeface="+mn-cs"/>
                        </a:rPr>
                        <a:t>  R$ 28.087,08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 </a:t>
                      </a:r>
                      <a:r>
                        <a:rPr lang="pt-BR" sz="1000" b="1" kern="1200" dirty="0">
                          <a:solidFill>
                            <a:srgbClr val="002060"/>
                          </a:solidFill>
                          <a:latin typeface="+mn-lt"/>
                          <a:ea typeface="+mn-ea"/>
                          <a:cs typeface="+mn-cs"/>
                        </a:rPr>
                        <a:t>R$ </a:t>
                      </a:r>
                      <a:r>
                        <a:rPr lang="pt-BR" sz="1200" b="1" u="sng" kern="1200" dirty="0">
                          <a:solidFill>
                            <a:schemeClr val="tx2">
                              <a:lumMod val="75000"/>
                              <a:lumOff val="25000"/>
                            </a:schemeClr>
                          </a:solidFill>
                          <a:latin typeface="+mn-lt"/>
                          <a:ea typeface="+mn-ea"/>
                          <a:cs typeface="+mn-cs"/>
                        </a:rPr>
                        <a:t>5.778.106,37</a:t>
                      </a:r>
                      <a:endParaRPr lang="pt-BR" sz="1000" b="1" kern="1200" dirty="0">
                        <a:solidFill>
                          <a:srgbClr val="002060"/>
                        </a:solidFill>
                        <a:latin typeface="+mn-lt"/>
                        <a:ea typeface="+mn-ea"/>
                        <a:cs typeface="+mn-cs"/>
                      </a:endParaRPr>
                    </a:p>
                  </a:txBody>
                  <a:tcPr anchor="b"/>
                </a:tc>
                <a:extLst>
                  <a:ext uri="{0D108BD9-81ED-4DB2-BD59-A6C34878D82A}">
                    <a16:rowId xmlns:a16="http://schemas.microsoft.com/office/drawing/2014/main" val="3151756080"/>
                  </a:ext>
                </a:extLst>
              </a:tr>
              <a:tr h="0">
                <a:tc>
                  <a:txBody>
                    <a:bodyPr/>
                    <a:lstStyle/>
                    <a:p>
                      <a:pPr marL="0" algn="r" defTabSz="685800" rtl="0" eaLnBrk="1" latinLnBrk="0" hangingPunct="1"/>
                      <a:r>
                        <a:rPr lang="pt-BR" sz="1000" b="1" kern="1200" dirty="0">
                          <a:solidFill>
                            <a:schemeClr val="tx1"/>
                          </a:solidFill>
                          <a:latin typeface="+mn-lt"/>
                          <a:ea typeface="+mn-ea"/>
                          <a:cs typeface="+mn-cs"/>
                        </a:rPr>
                        <a:t>Mensalidade da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A combinar  FO +  Nuvem</a:t>
                      </a:r>
                      <a:r>
                        <a:rPr lang="pt-BR" sz="1200" b="1" u="sng" kern="1200" dirty="0">
                          <a:solidFill>
                            <a:schemeClr val="tx2">
                              <a:lumMod val="75000"/>
                              <a:lumOff val="25000"/>
                            </a:schemeClr>
                          </a:solidFill>
                          <a:latin typeface="+mn-lt"/>
                          <a:ea typeface="+mn-ea"/>
                          <a:cs typeface="+mn-cs"/>
                        </a:rPr>
                        <a:t>: R$ 33.004,30 </a:t>
                      </a:r>
                      <a:r>
                        <a:rPr lang="pt-BR" sz="1000" b="1" kern="1200" dirty="0">
                          <a:solidFill>
                            <a:schemeClr val="tx1"/>
                          </a:solidFill>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R$ 34.654,52 </a:t>
                      </a:r>
                      <a:r>
                        <a:rPr lang="pt-BR" sz="1000" b="1" kern="1200" dirty="0">
                          <a:solidFill>
                            <a:schemeClr val="tx1"/>
                          </a:solidFill>
                          <a:latin typeface="+mn-lt"/>
                          <a:ea typeface="+mn-ea"/>
                          <a:cs typeface="+mn-cs"/>
                        </a:rPr>
                        <a:t>(2º ano)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N.I.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R$ 197.191,44</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a:t>
                      </a:r>
                      <a:r>
                        <a:rPr lang="pt-BR" sz="1000" b="1" kern="1200" dirty="0">
                          <a:solidFill>
                            <a:schemeClr val="bg2">
                              <a:lumMod val="50000"/>
                            </a:schemeClr>
                          </a:solidFill>
                          <a:latin typeface="+mn-lt"/>
                          <a:ea typeface="+mn-ea"/>
                          <a:cs typeface="+mn-cs"/>
                        </a:rPr>
                        <a:t>25.127,72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a:t>
                      </a:r>
                      <a:r>
                        <a:rPr lang="pt-BR" sz="1000" b="1" kern="1200" dirty="0">
                          <a:solidFill>
                            <a:schemeClr val="tx1"/>
                          </a:solidFill>
                          <a:latin typeface="+mn-lt"/>
                          <a:ea typeface="+mn-ea"/>
                          <a:cs typeface="+mn-cs"/>
                        </a:rPr>
                        <a:t> </a:t>
                      </a:r>
                      <a:r>
                        <a:rPr lang="pt-BR" sz="1000" b="1" kern="1200" dirty="0">
                          <a:solidFill>
                            <a:schemeClr val="bg2">
                              <a:lumMod val="50000"/>
                            </a:schemeClr>
                          </a:solidFill>
                          <a:latin typeface="+mn-lt"/>
                          <a:ea typeface="+mn-ea"/>
                          <a:cs typeface="+mn-cs"/>
                        </a:rPr>
                        <a:t>319.445,52 </a:t>
                      </a:r>
                      <a:r>
                        <a:rPr lang="pt-BR" sz="1000" b="1" kern="1200" dirty="0">
                          <a:solidFill>
                            <a:schemeClr val="tx1"/>
                          </a:solidFill>
                          <a:latin typeface="+mn-lt"/>
                          <a:ea typeface="+mn-ea"/>
                          <a:cs typeface="+mn-cs"/>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R$ 344.573,24 </a:t>
                      </a:r>
                    </a:p>
                  </a:txBody>
                  <a:tcPr/>
                </a:tc>
                <a:extLst>
                  <a:ext uri="{0D108BD9-81ED-4DB2-BD59-A6C34878D82A}">
                    <a16:rowId xmlns:a16="http://schemas.microsoft.com/office/drawing/2014/main" val="1470867125"/>
                  </a:ext>
                </a:extLst>
              </a:tr>
              <a:tr h="1026400">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dk1"/>
                          </a:solidFill>
                          <a:latin typeface="+mn-lt"/>
                          <a:ea typeface="+mn-ea"/>
                          <a:cs typeface="+mn-cs"/>
                        </a:rPr>
                        <a:t>Valor acumulado de  implantação, mais licenças no primeiro Ano:</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1.917.735,40</a:t>
                      </a:r>
                      <a:r>
                        <a:rPr lang="pt-BR" sz="1000" b="1" kern="1200" dirty="0">
                          <a:solidFill>
                            <a:schemeClr val="tx1"/>
                          </a:solidFill>
                          <a:latin typeface="+mn-lt"/>
                          <a:ea typeface="+mn-ea"/>
                          <a:cs typeface="+mn-cs"/>
                        </a:rPr>
                        <a:t> + 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R$ 2.313.787,03  </a:t>
                      </a:r>
                      <a:r>
                        <a:rPr lang="pt-BR" sz="1000" b="1" kern="1200" dirty="0">
                          <a:solidFill>
                            <a:schemeClr val="tx1"/>
                          </a:solidFill>
                          <a:latin typeface="+mn-lt"/>
                          <a:ea typeface="+mn-ea"/>
                          <a:cs typeface="+mn-cs"/>
                        </a:rPr>
                        <a:t>(LUT)</a:t>
                      </a:r>
                      <a:endParaRPr lang="pt-BR" sz="1000" b="1" u="sng" kern="1200" dirty="0">
                        <a:solidFill>
                          <a:schemeClr val="tx2">
                            <a:lumMod val="75000"/>
                            <a:lumOff val="25000"/>
                          </a:schemeClr>
                        </a:solidFill>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ou</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R$ 1.917.735,40 + </a:t>
                      </a:r>
                      <a:r>
                        <a:rPr lang="pt-BR" sz="1000" b="0" kern="1200" dirty="0">
                          <a:solidFill>
                            <a:srgbClr val="FF0000"/>
                          </a:solidFill>
                          <a:latin typeface="+mn-lt"/>
                          <a:ea typeface="+mn-ea"/>
                          <a:cs typeface="+mn-cs"/>
                        </a:rPr>
                        <a:t>R$ 1.521.180,00 (licença CDU) + </a:t>
                      </a:r>
                      <a:r>
                        <a:rPr lang="pt-BR" sz="1000" b="1" kern="1200" dirty="0">
                          <a:solidFill>
                            <a:schemeClr val="tx1"/>
                          </a:solidFill>
                          <a:latin typeface="+mn-lt"/>
                          <a:ea typeface="+mn-ea"/>
                          <a:cs typeface="+mn-cs"/>
                        </a:rPr>
                        <a:t>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a:t>
                      </a:r>
                      <a:endParaRPr lang="pt-BR" sz="1200" b="1" u="sng" kern="1200" dirty="0">
                        <a:solidFill>
                          <a:schemeClr val="tx2">
                            <a:lumMod val="75000"/>
                            <a:lumOff val="25000"/>
                          </a:schemeClr>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R$ 3.834.967,00 </a:t>
                      </a:r>
                      <a:r>
                        <a:rPr lang="pt-BR" sz="1000" b="1" kern="1200" dirty="0">
                          <a:solidFill>
                            <a:schemeClr val="tx1"/>
                          </a:solidFill>
                          <a:latin typeface="+mn-lt"/>
                          <a:ea typeface="+mn-ea"/>
                          <a:cs typeface="+mn-cs"/>
                        </a:rPr>
                        <a:t>(CDU)</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N.I.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R$ 1.128.314,40  </a:t>
                      </a:r>
                      <a:r>
                        <a:rPr lang="pt-BR" sz="1200" b="1" kern="1200" dirty="0">
                          <a:solidFill>
                            <a:schemeClr val="tx1"/>
                          </a:solidFill>
                          <a:latin typeface="+mn-lt"/>
                          <a:ea typeface="+mn-ea"/>
                          <a:cs typeface="+mn-cs"/>
                        </a:rPr>
                        <a:t>+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100" b="0" kern="1200" dirty="0">
                          <a:solidFill>
                            <a:srgbClr val="FF0000"/>
                          </a:solidFill>
                          <a:latin typeface="+mn-lt"/>
                          <a:ea typeface="+mn-ea"/>
                          <a:cs typeface="+mn-cs"/>
                        </a:rPr>
                        <a:t>R$ 843,600,00 (licença)</a:t>
                      </a:r>
                      <a:r>
                        <a:rPr lang="pt-BR" sz="1200" b="1" kern="1200" dirty="0">
                          <a:solidFill>
                            <a:schemeClr val="tx1"/>
                          </a:solidFill>
                          <a:latin typeface="+mn-lt"/>
                          <a:ea typeface="+mn-ea"/>
                          <a:cs typeface="+mn-cs"/>
                        </a:rPr>
                        <a:t>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R$ 1.971.914,40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a:t>
                      </a:r>
                      <a:r>
                        <a:rPr lang="pt-BR" sz="1000" b="1" kern="1200" dirty="0">
                          <a:solidFill>
                            <a:schemeClr val="bg2">
                              <a:lumMod val="50000"/>
                            </a:schemeClr>
                          </a:solidFill>
                          <a:latin typeface="+mn-lt"/>
                          <a:ea typeface="+mn-ea"/>
                          <a:cs typeface="+mn-cs"/>
                        </a:rPr>
                        <a:t>    R$ 28.087,08 +</a:t>
                      </a:r>
                      <a:endParaRPr lang="pt-BR" sz="10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 Nuvem: </a:t>
                      </a:r>
                      <a:r>
                        <a:rPr lang="pt-BR" sz="1000" b="1" kern="1200" dirty="0">
                          <a:solidFill>
                            <a:schemeClr val="bg2">
                              <a:lumMod val="50000"/>
                            </a:schemeClr>
                          </a:solidFill>
                          <a:latin typeface="+mn-lt"/>
                          <a:ea typeface="+mn-ea"/>
                          <a:cs typeface="+mn-cs"/>
                        </a:rPr>
                        <a:t>R$ 301.532,64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R$ 5.750.019,29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R$ 6.079.639,01</a:t>
                      </a:r>
                    </a:p>
                  </a:txBody>
                  <a:tcPr anchor="b"/>
                </a:tc>
                <a:extLst>
                  <a:ext uri="{0D108BD9-81ED-4DB2-BD59-A6C34878D82A}">
                    <a16:rowId xmlns:a16="http://schemas.microsoft.com/office/drawing/2014/main" val="3753639003"/>
                  </a:ext>
                </a:extLst>
              </a:tr>
              <a:tr h="922117">
                <a:tc>
                  <a:txBody>
                    <a:bodyPr/>
                    <a:lstStyle/>
                    <a:p>
                      <a:pPr algn="r"/>
                      <a:r>
                        <a:rPr lang="pt-BR" sz="1000" b="1" kern="1200" dirty="0">
                          <a:solidFill>
                            <a:schemeClr val="tx1"/>
                          </a:solidFill>
                          <a:latin typeface="+mn-lt"/>
                          <a:ea typeface="+mn-ea"/>
                          <a:cs typeface="+mn-cs"/>
                        </a:rPr>
                        <a:t>Valor da manutenção mês: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R$ 123.000,00 </a:t>
                      </a:r>
                      <a:r>
                        <a:rPr lang="pt-BR" sz="1000" b="1" kern="1200" dirty="0">
                          <a:solidFill>
                            <a:schemeClr val="tx1"/>
                          </a:solidFill>
                          <a:latin typeface="+mn-lt"/>
                          <a:ea typeface="+mn-ea"/>
                          <a:cs typeface="+mn-cs"/>
                        </a:rPr>
                        <a:t>(LUT) + </a:t>
                      </a:r>
                      <a:r>
                        <a:rPr lang="pt-BR" sz="900" b="1" kern="1200" dirty="0">
                          <a:solidFill>
                            <a:schemeClr val="tx1"/>
                          </a:solidFill>
                          <a:latin typeface="+mn-lt"/>
                          <a:ea typeface="+mn-ea"/>
                          <a:cs typeface="+mn-cs"/>
                        </a:rPr>
                        <a:t>Nuvem: </a:t>
                      </a:r>
                      <a:r>
                        <a:rPr lang="pt-BR" sz="1000" b="1" kern="1200" dirty="0">
                          <a:solidFill>
                            <a:schemeClr val="bg2">
                              <a:lumMod val="50000"/>
                            </a:schemeClr>
                          </a:solidFill>
                          <a:latin typeface="+mn-lt"/>
                          <a:ea typeface="+mn-ea"/>
                          <a:cs typeface="+mn-cs"/>
                        </a:rPr>
                        <a:t>R$ 33.004,30 </a:t>
                      </a:r>
                      <a:r>
                        <a:rPr lang="pt-BR" sz="900" b="1" kern="1200" dirty="0">
                          <a:solidFill>
                            <a:schemeClr val="tx1"/>
                          </a:solidFill>
                          <a:latin typeface="+mn-lt"/>
                          <a:ea typeface="+mn-ea"/>
                          <a:cs typeface="+mn-cs"/>
                        </a:rPr>
                        <a:t>(1º ano)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R$ 156.004,30</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ou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R$ 79.200,00 </a:t>
                      </a:r>
                      <a:r>
                        <a:rPr lang="pt-BR" sz="1000" b="1" kern="1200" dirty="0">
                          <a:solidFill>
                            <a:schemeClr val="tx1"/>
                          </a:solidFill>
                          <a:latin typeface="+mn-lt"/>
                          <a:ea typeface="+mn-ea"/>
                          <a:cs typeface="+mn-cs"/>
                        </a:rPr>
                        <a:t>(CDU) + </a:t>
                      </a:r>
                      <a:r>
                        <a:rPr lang="pt-BR" sz="900" b="1" kern="1200" dirty="0">
                          <a:solidFill>
                            <a:schemeClr val="tx1"/>
                          </a:solidFill>
                          <a:latin typeface="+mn-lt"/>
                          <a:ea typeface="+mn-ea"/>
                          <a:cs typeface="+mn-cs"/>
                        </a:rPr>
                        <a:t>Nuvem: </a:t>
                      </a:r>
                      <a:r>
                        <a:rPr lang="pt-BR" sz="1000" b="1" kern="1200" dirty="0">
                          <a:solidFill>
                            <a:schemeClr val="bg2">
                              <a:lumMod val="50000"/>
                            </a:schemeClr>
                          </a:solidFill>
                          <a:latin typeface="+mn-lt"/>
                          <a:ea typeface="+mn-ea"/>
                          <a:cs typeface="+mn-cs"/>
                        </a:rPr>
                        <a:t>R$ 33.004,30 </a:t>
                      </a:r>
                      <a:r>
                        <a:rPr lang="pt-BR" sz="1000" b="1" kern="1200" dirty="0">
                          <a:solidFill>
                            <a:schemeClr val="tx1"/>
                          </a:solidFill>
                          <a:latin typeface="+mn-lt"/>
                          <a:ea typeface="+mn-ea"/>
                          <a:cs typeface="+mn-cs"/>
                        </a:rPr>
                        <a:t>(1º ano)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R$ 112.204,30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N.I.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R$ 53.340,00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a:t>
                      </a:r>
                      <a:r>
                        <a:rPr lang="pt-BR" sz="1200" b="1" u="sng" kern="1200" dirty="0">
                          <a:solidFill>
                            <a:schemeClr val="tx2">
                              <a:lumMod val="75000"/>
                              <a:lumOff val="25000"/>
                            </a:schemeClr>
                          </a:solidFill>
                          <a:latin typeface="+mn-lt"/>
                          <a:ea typeface="+mn-ea"/>
                          <a:cs typeface="+mn-cs"/>
                        </a:rPr>
                        <a:t>R$ 25.127,72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Salários/mês</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u="sng" kern="1200" dirty="0">
                          <a:solidFill>
                            <a:schemeClr val="tx2">
                              <a:lumMod val="75000"/>
                              <a:lumOff val="25000"/>
                            </a:schemeClr>
                          </a:solidFill>
                          <a:latin typeface="+mn-lt"/>
                          <a:ea typeface="+mn-ea"/>
                          <a:cs typeface="+mn-cs"/>
                        </a:rPr>
                        <a:t>1x20.000,00, 6x5.000,00, 1x3.000,00</a:t>
                      </a:r>
                    </a:p>
                  </a:txBody>
                  <a:tcPr anchor="b"/>
                </a:tc>
                <a:extLst>
                  <a:ext uri="{0D108BD9-81ED-4DB2-BD59-A6C34878D82A}">
                    <a16:rowId xmlns:a16="http://schemas.microsoft.com/office/drawing/2014/main" val="2803523279"/>
                  </a:ext>
                </a:extLst>
              </a:tr>
              <a:tr h="1087625">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dk1"/>
                          </a:solidFill>
                          <a:latin typeface="+mn-lt"/>
                          <a:ea typeface="+mn-ea"/>
                          <a:cs typeface="+mn-cs"/>
                        </a:rPr>
                        <a:t>Valor acumulado em  manutenção, “pós implantação”,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1º</a:t>
                      </a:r>
                      <a:r>
                        <a:rPr lang="pt-BR" sz="1000" b="1" kern="1200" dirty="0">
                          <a:solidFill>
                            <a:schemeClr val="dk1"/>
                          </a:solidFill>
                          <a:latin typeface="+mn-lt"/>
                          <a:ea typeface="+mn-ea"/>
                          <a:cs typeface="+mn-cs"/>
                        </a:rPr>
                        <a:t> Ano:</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R$ 1.476.000 ,00</a:t>
                      </a:r>
                      <a:r>
                        <a:rPr lang="pt-BR" sz="1000" b="1" kern="1200" dirty="0">
                          <a:solidFill>
                            <a:schemeClr val="tx1"/>
                          </a:solidFill>
                          <a:latin typeface="+mn-lt"/>
                          <a:ea typeface="+mn-ea"/>
                          <a:cs typeface="+mn-cs"/>
                        </a:rPr>
                        <a:t> (LUT) + 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R$ 1.872.051,63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R$ 950.400,00 </a:t>
                      </a:r>
                      <a:r>
                        <a:rPr lang="pt-BR" sz="1000" b="1" kern="1200" dirty="0">
                          <a:solidFill>
                            <a:schemeClr val="tx1"/>
                          </a:solidFill>
                          <a:latin typeface="+mn-lt"/>
                          <a:ea typeface="+mn-ea"/>
                          <a:cs typeface="+mn-cs"/>
                        </a:rPr>
                        <a:t>(CDU) + 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a:t>
                      </a:r>
                      <a:r>
                        <a:rPr lang="pt-BR" sz="1200" b="1" u="sng" kern="1200" dirty="0">
                          <a:solidFill>
                            <a:schemeClr val="tx2">
                              <a:lumMod val="75000"/>
                              <a:lumOff val="25000"/>
                            </a:schemeClr>
                          </a:solidFill>
                          <a:latin typeface="+mn-lt"/>
                          <a:ea typeface="+mn-ea"/>
                          <a:cs typeface="+mn-cs"/>
                        </a:rPr>
                        <a:t>R$ 1.346.451,63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N.I.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R$ 640.080,00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dk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a:t>
                      </a:r>
                      <a:r>
                        <a:rPr lang="pt-BR" sz="1200" b="1" u="sng" kern="1200" dirty="0">
                          <a:solidFill>
                            <a:schemeClr val="tx2">
                              <a:lumMod val="75000"/>
                              <a:lumOff val="25000"/>
                            </a:schemeClr>
                          </a:solidFill>
                          <a:latin typeface="+mn-lt"/>
                          <a:ea typeface="+mn-ea"/>
                          <a:cs typeface="+mn-cs"/>
                        </a:rPr>
                        <a:t>R$ 301.532,64+</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u="sng" kern="1200" dirty="0">
                          <a:solidFill>
                            <a:schemeClr val="tx2">
                              <a:lumMod val="75000"/>
                              <a:lumOff val="25000"/>
                            </a:schemeClr>
                          </a:solidFill>
                          <a:latin typeface="+mn-lt"/>
                          <a:ea typeface="+mn-ea"/>
                          <a:cs typeface="+mn-cs"/>
                        </a:rPr>
                        <a:t>Salários/mês </a:t>
                      </a:r>
                    </a:p>
                  </a:txBody>
                  <a:tcPr anchor="b"/>
                </a:tc>
                <a:extLst>
                  <a:ext uri="{0D108BD9-81ED-4DB2-BD59-A6C34878D82A}">
                    <a16:rowId xmlns:a16="http://schemas.microsoft.com/office/drawing/2014/main" val="4076487972"/>
                  </a:ext>
                </a:extLst>
              </a:tr>
              <a:tr h="1253132">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dk1"/>
                          </a:solidFill>
                          <a:latin typeface="+mn-lt"/>
                          <a:ea typeface="+mn-ea"/>
                          <a:cs typeface="+mn-cs"/>
                        </a:rPr>
                        <a:t>Valor acumulado em  manutenção, “pós implantação”, cada 2 Anos: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R$ 2.952.000,00 </a:t>
                      </a:r>
                      <a:r>
                        <a:rPr lang="pt-BR" sz="1000" b="1" kern="1200" dirty="0">
                          <a:solidFill>
                            <a:schemeClr val="tx1"/>
                          </a:solidFill>
                          <a:latin typeface="+mn-lt"/>
                          <a:ea typeface="+mn-ea"/>
                          <a:cs typeface="+mn-cs"/>
                        </a:rPr>
                        <a:t>(LUT) + 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Nuvem:  </a:t>
                      </a:r>
                      <a:r>
                        <a:rPr lang="pt-BR" sz="1000" b="1" kern="1200" dirty="0">
                          <a:solidFill>
                            <a:schemeClr val="bg2">
                              <a:lumMod val="50000"/>
                            </a:schemeClr>
                          </a:solidFill>
                          <a:latin typeface="+mn-lt"/>
                          <a:ea typeface="+mn-ea"/>
                          <a:cs typeface="+mn-cs"/>
                        </a:rPr>
                        <a:t>R$ 415.854,24 </a:t>
                      </a:r>
                      <a:r>
                        <a:rPr lang="pt-BR" sz="1000" b="1" kern="1200" dirty="0">
                          <a:solidFill>
                            <a:schemeClr val="tx1"/>
                          </a:solidFill>
                          <a:latin typeface="+mn-lt"/>
                          <a:ea typeface="+mn-ea"/>
                          <a:cs typeface="+mn-cs"/>
                        </a:rPr>
                        <a:t>(2º ano)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R$ 3.763.905,87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ou</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R$ 1.900.800,00 </a:t>
                      </a:r>
                      <a:r>
                        <a:rPr lang="pt-BR" sz="1000" b="1" kern="1200" dirty="0">
                          <a:solidFill>
                            <a:schemeClr val="tx1"/>
                          </a:solidFill>
                          <a:latin typeface="+mn-lt"/>
                          <a:ea typeface="+mn-ea"/>
                          <a:cs typeface="+mn-cs"/>
                        </a:rPr>
                        <a:t>(CDU) + 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Nuvem:  </a:t>
                      </a:r>
                      <a:r>
                        <a:rPr lang="pt-BR" sz="1000" b="1" kern="1200" dirty="0">
                          <a:solidFill>
                            <a:schemeClr val="bg2">
                              <a:lumMod val="50000"/>
                            </a:schemeClr>
                          </a:solidFill>
                          <a:latin typeface="+mn-lt"/>
                          <a:ea typeface="+mn-ea"/>
                          <a:cs typeface="+mn-cs"/>
                        </a:rPr>
                        <a:t>R$ 415.854,24 </a:t>
                      </a:r>
                      <a:r>
                        <a:rPr lang="pt-BR" sz="1000" b="1" kern="1200" dirty="0">
                          <a:solidFill>
                            <a:schemeClr val="tx1"/>
                          </a:solidFill>
                          <a:latin typeface="+mn-lt"/>
                          <a:ea typeface="+mn-ea"/>
                          <a:cs typeface="+mn-cs"/>
                        </a:rPr>
                        <a:t>(2º ano)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R$ 2.712.705,87 </a:t>
                      </a:r>
                    </a:p>
                  </a:txBody>
                  <a:tcPr anchor="b"/>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tx1"/>
                        </a:solidFill>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tx1"/>
                        </a:solidFill>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N.I.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R$ 1.280.160,00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a:t>
                      </a:r>
                      <a:r>
                        <a:rPr lang="pt-BR" sz="800" b="1" kern="1200" dirty="0">
                          <a:solidFill>
                            <a:schemeClr val="tx1"/>
                          </a:solidFill>
                          <a:latin typeface="+mn-lt"/>
                          <a:ea typeface="+mn-ea"/>
                          <a:cs typeface="+mn-cs"/>
                        </a:rPr>
                        <a:t> </a:t>
                      </a:r>
                      <a:r>
                        <a:rPr lang="pt-BR" sz="1200" b="1" u="sng" kern="1200" dirty="0">
                          <a:solidFill>
                            <a:schemeClr val="tx2">
                              <a:lumMod val="75000"/>
                              <a:lumOff val="25000"/>
                            </a:schemeClr>
                          </a:solidFill>
                          <a:latin typeface="+mn-lt"/>
                          <a:ea typeface="+mn-ea"/>
                          <a:cs typeface="+mn-cs"/>
                        </a:rPr>
                        <a:t>R$ 603.065,28 </a:t>
                      </a:r>
                      <a:r>
                        <a:rPr lang="pt-BR" sz="1000" b="1" u="sng" kern="1200" dirty="0">
                          <a:solidFill>
                            <a:schemeClr val="tx2">
                              <a:lumMod val="75000"/>
                              <a:lumOff val="25000"/>
                            </a:schemeClr>
                          </a:solidFill>
                          <a:latin typeface="+mn-lt"/>
                          <a:ea typeface="+mn-ea"/>
                          <a:cs typeface="+mn-cs"/>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u="sng" kern="1200" dirty="0">
                          <a:solidFill>
                            <a:schemeClr val="tx2">
                              <a:lumMod val="75000"/>
                              <a:lumOff val="25000"/>
                            </a:schemeClr>
                          </a:solidFill>
                          <a:latin typeface="+mn-lt"/>
                          <a:ea typeface="+mn-ea"/>
                          <a:cs typeface="+mn-cs"/>
                        </a:rPr>
                        <a:t>Salários/mês </a:t>
                      </a:r>
                    </a:p>
                  </a:txBody>
                  <a:tcPr anchor="b"/>
                </a:tc>
                <a:extLst>
                  <a:ext uri="{0D108BD9-81ED-4DB2-BD59-A6C34878D82A}">
                    <a16:rowId xmlns:a16="http://schemas.microsoft.com/office/drawing/2014/main" val="3522923063"/>
                  </a:ext>
                </a:extLst>
              </a:tr>
            </a:tbl>
          </a:graphicData>
        </a:graphic>
      </p:graphicFrame>
      <p:sp>
        <p:nvSpPr>
          <p:cNvPr id="2" name="Espaço Reservado para Rodapé 1">
            <a:extLst>
              <a:ext uri="{FF2B5EF4-FFF2-40B4-BE49-F238E27FC236}">
                <a16:creationId xmlns:a16="http://schemas.microsoft.com/office/drawing/2014/main" id="{7AFAEF71-6D42-DA4D-488E-D40EE734D26E}"/>
              </a:ext>
            </a:extLst>
          </p:cNvPr>
          <p:cNvSpPr>
            <a:spLocks noGrp="1"/>
          </p:cNvSpPr>
          <p:nvPr>
            <p:ph type="ftr" sz="quarter" idx="11"/>
          </p:nvPr>
        </p:nvSpPr>
        <p:spPr>
          <a:xfrm>
            <a:off x="9342940" y="7299747"/>
            <a:ext cx="3086100" cy="164618"/>
          </a:xfrm>
        </p:spPr>
        <p:txBody>
          <a:bodyPr/>
          <a:lstStyle/>
          <a:p>
            <a:r>
              <a:rPr lang="en-US" dirty="0"/>
              <a:t>ALVF – </a:t>
            </a:r>
            <a:r>
              <a:rPr lang="en-US" dirty="0" err="1"/>
              <a:t>Associação</a:t>
            </a:r>
            <a:r>
              <a:rPr lang="en-US" dirty="0"/>
              <a:t> </a:t>
            </a:r>
            <a:r>
              <a:rPr lang="en-US" dirty="0" err="1"/>
              <a:t>Hospitalar</a:t>
            </a:r>
            <a:r>
              <a:rPr lang="en-US" dirty="0"/>
              <a:t> Lenoir Vargas Ferreira</a:t>
            </a:r>
          </a:p>
        </p:txBody>
      </p:sp>
      <p:sp>
        <p:nvSpPr>
          <p:cNvPr id="3" name="Espaço Reservado para Rodapé 1">
            <a:extLst>
              <a:ext uri="{FF2B5EF4-FFF2-40B4-BE49-F238E27FC236}">
                <a16:creationId xmlns:a16="http://schemas.microsoft.com/office/drawing/2014/main" id="{0C756F79-03C6-ADAB-29C8-B2EF210EFE12}"/>
              </a:ext>
            </a:extLst>
          </p:cNvPr>
          <p:cNvSpPr txBox="1">
            <a:spLocks/>
          </p:cNvSpPr>
          <p:nvPr/>
        </p:nvSpPr>
        <p:spPr>
          <a:xfrm>
            <a:off x="5077669" y="9732466"/>
            <a:ext cx="3086100" cy="365125"/>
          </a:xfrm>
          <a:prstGeom prst="rect">
            <a:avLst/>
          </a:prstGeom>
        </p:spPr>
        <p:txBody>
          <a:bodyPr vert="horz" lIns="91440" tIns="45720" rIns="91440" bIns="45720" rtlCol="0" anchor="ctr"/>
          <a:lstStyle>
            <a:defPPr>
              <a:defRPr lang="pt-BR"/>
            </a:defPPr>
            <a:lvl1pPr marL="0" algn="ctr" defTabSz="914400" rtl="0" eaLnBrk="1" latinLnBrk="0" hangingPunct="1">
              <a:defRPr sz="9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ALVF – </a:t>
            </a:r>
            <a:r>
              <a:rPr lang="en-US" dirty="0" err="1"/>
              <a:t>Associação</a:t>
            </a:r>
            <a:r>
              <a:rPr lang="en-US" dirty="0"/>
              <a:t> </a:t>
            </a:r>
            <a:r>
              <a:rPr lang="en-US" dirty="0" err="1"/>
              <a:t>Hospitalar</a:t>
            </a:r>
            <a:r>
              <a:rPr lang="en-US" dirty="0"/>
              <a:t> Lenoir Vargas Ferreira</a:t>
            </a:r>
          </a:p>
        </p:txBody>
      </p:sp>
      <p:sp>
        <p:nvSpPr>
          <p:cNvPr id="5" name="Seta: para a Direita 4">
            <a:extLst>
              <a:ext uri="{FF2B5EF4-FFF2-40B4-BE49-F238E27FC236}">
                <a16:creationId xmlns:a16="http://schemas.microsoft.com/office/drawing/2014/main" id="{06886AB7-6EF6-69B6-CC6A-98B65F366D9C}"/>
              </a:ext>
            </a:extLst>
          </p:cNvPr>
          <p:cNvSpPr/>
          <p:nvPr/>
        </p:nvSpPr>
        <p:spPr>
          <a:xfrm>
            <a:off x="6273480" y="4236334"/>
            <a:ext cx="520860" cy="219919"/>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1716866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4E290E88-F19E-201A-5215-8AC4257CA553}"/>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C86C82C-C5C7-6F6D-7087-FAFD2A1C02CA}"/>
              </a:ext>
            </a:extLst>
          </p:cNvPr>
          <p:cNvSpPr>
            <a:spLocks noGrp="1"/>
          </p:cNvSpPr>
          <p:nvPr>
            <p:ph type="title"/>
          </p:nvPr>
        </p:nvSpPr>
        <p:spPr>
          <a:xfrm>
            <a:off x="144683" y="360830"/>
            <a:ext cx="8854633" cy="497539"/>
          </a:xfrm>
        </p:spPr>
        <p:txBody>
          <a:bodyPr anchor="ctr">
            <a:noAutofit/>
          </a:bodyPr>
          <a:lstStyle/>
          <a:p>
            <a:pPr algn="ctr"/>
            <a:r>
              <a:rPr lang="pt-BR" sz="2400" b="1" dirty="0"/>
              <a:t>Investimento Acumulado Ano: Software Front Office e Nuvem </a:t>
            </a:r>
            <a:br>
              <a:rPr lang="pt-BR" sz="2400" b="1" dirty="0"/>
            </a:br>
            <a:r>
              <a:rPr lang="pt-BR" sz="1050" b="1" dirty="0"/>
              <a:t>(Licenças de Software, Nuvem(Cloud), Servidores, Banco de Dados, e/ou Salários – 02/2025)</a:t>
            </a:r>
          </a:p>
        </p:txBody>
      </p:sp>
      <p:graphicFrame>
        <p:nvGraphicFramePr>
          <p:cNvPr id="7" name="Tabela 6">
            <a:extLst>
              <a:ext uri="{FF2B5EF4-FFF2-40B4-BE49-F238E27FC236}">
                <a16:creationId xmlns:a16="http://schemas.microsoft.com/office/drawing/2014/main" id="{4234065B-4EC9-9B83-848F-E3994C086A51}"/>
              </a:ext>
            </a:extLst>
          </p:cNvPr>
          <p:cNvGraphicFramePr>
            <a:graphicFrameLocks noGrp="1"/>
          </p:cNvGraphicFramePr>
          <p:nvPr>
            <p:extLst>
              <p:ext uri="{D42A27DB-BD31-4B8C-83A1-F6EECF244321}">
                <p14:modId xmlns:p14="http://schemas.microsoft.com/office/powerpoint/2010/main" val="3535225464"/>
              </p:ext>
            </p:extLst>
          </p:nvPr>
        </p:nvGraphicFramePr>
        <p:xfrm>
          <a:off x="75247" y="1108000"/>
          <a:ext cx="8993505" cy="5151120"/>
        </p:xfrm>
        <a:graphic>
          <a:graphicData uri="http://schemas.openxmlformats.org/drawingml/2006/table">
            <a:tbl>
              <a:tblPr firstRow="1" bandRow="1">
                <a:tableStyleId>{5C22544A-7EE6-4342-B048-85BDC9FD1C3A}</a:tableStyleId>
              </a:tblPr>
              <a:tblGrid>
                <a:gridCol w="1308879">
                  <a:extLst>
                    <a:ext uri="{9D8B030D-6E8A-4147-A177-3AD203B41FA5}">
                      <a16:colId xmlns:a16="http://schemas.microsoft.com/office/drawing/2014/main" val="2135881087"/>
                    </a:ext>
                  </a:extLst>
                </a:gridCol>
                <a:gridCol w="2314480">
                  <a:extLst>
                    <a:ext uri="{9D8B030D-6E8A-4147-A177-3AD203B41FA5}">
                      <a16:colId xmlns:a16="http://schemas.microsoft.com/office/drawing/2014/main" val="1661661941"/>
                    </a:ext>
                  </a:extLst>
                </a:gridCol>
                <a:gridCol w="1969097">
                  <a:extLst>
                    <a:ext uri="{9D8B030D-6E8A-4147-A177-3AD203B41FA5}">
                      <a16:colId xmlns:a16="http://schemas.microsoft.com/office/drawing/2014/main" val="3106063384"/>
                    </a:ext>
                  </a:extLst>
                </a:gridCol>
                <a:gridCol w="3401049">
                  <a:extLst>
                    <a:ext uri="{9D8B030D-6E8A-4147-A177-3AD203B41FA5}">
                      <a16:colId xmlns:a16="http://schemas.microsoft.com/office/drawing/2014/main" val="2542335714"/>
                    </a:ext>
                  </a:extLst>
                </a:gridCol>
              </a:tblGrid>
              <a:tr h="547368">
                <a:tc>
                  <a:txBody>
                    <a:bodyPr/>
                    <a:lstStyle/>
                    <a:p>
                      <a:r>
                        <a:rPr lang="pt-BR" sz="1000" dirty="0"/>
                        <a:t>Front Office  (FO )</a:t>
                      </a:r>
                    </a:p>
                    <a:p>
                      <a:r>
                        <a:rPr lang="pt-BR" sz="1000" dirty="0"/>
                        <a:t>e Cloud </a:t>
                      </a:r>
                      <a:r>
                        <a:rPr lang="pt-BR" sz="1000" dirty="0" err="1"/>
                        <a:t>Computing</a:t>
                      </a:r>
                      <a:endParaRPr lang="pt-BR" sz="1000" dirty="0"/>
                    </a:p>
                  </a:txBody>
                  <a:tcPr anchor="b"/>
                </a:tc>
                <a:tc>
                  <a:txBody>
                    <a:bodyPr/>
                    <a:lstStyle/>
                    <a:p>
                      <a:pPr algn="ctr"/>
                      <a:r>
                        <a:rPr lang="pt-BR" sz="1600" b="1" dirty="0"/>
                        <a:t>TASY</a:t>
                      </a:r>
                    </a:p>
                    <a:p>
                      <a:pPr marL="0" marR="0" lvl="0" indent="0" algn="ctr" defTabSz="685800" rtl="0" eaLnBrk="1" fontAlgn="auto" latinLnBrk="0" hangingPunct="1">
                        <a:lnSpc>
                          <a:spcPct val="100000"/>
                        </a:lnSpc>
                        <a:spcBef>
                          <a:spcPts val="0"/>
                        </a:spcBef>
                        <a:spcAft>
                          <a:spcPts val="0"/>
                        </a:spcAft>
                        <a:buClrTx/>
                        <a:buSzTx/>
                        <a:buFontTx/>
                        <a:buNone/>
                        <a:tabLst/>
                        <a:defRPr/>
                      </a:pPr>
                      <a:r>
                        <a:rPr lang="pt-BR" altLang="pt-BR" sz="700" b="1" kern="1200" dirty="0" err="1">
                          <a:solidFill>
                            <a:schemeClr val="lt1"/>
                          </a:solidFill>
                          <a:latin typeface="+mn-lt"/>
                          <a:ea typeface="+mn-ea"/>
                          <a:cs typeface="+mn-cs"/>
                        </a:rPr>
                        <a:t>Obs</a:t>
                      </a:r>
                      <a:r>
                        <a:rPr lang="pt-BR" altLang="pt-BR" sz="700" b="1" kern="1200" dirty="0">
                          <a:solidFill>
                            <a:schemeClr val="lt1"/>
                          </a:solidFill>
                          <a:latin typeface="+mn-lt"/>
                          <a:ea typeface="+mn-ea"/>
                          <a:cs typeface="+mn-cs"/>
                        </a:rPr>
                        <a:t>: CDU (Cessão de Direito de Uso)</a:t>
                      </a:r>
                      <a:endParaRPr lang="pt-BR" sz="700" b="1" kern="1200" dirty="0">
                        <a:solidFill>
                          <a:schemeClr val="lt1"/>
                        </a:solidFill>
                        <a:latin typeface="+mn-lt"/>
                        <a:ea typeface="+mn-ea"/>
                        <a:cs typeface="+mn-cs"/>
                      </a:endParaRPr>
                    </a:p>
                  </a:txBody>
                  <a:tcPr anchor="b"/>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pt-BR" sz="1600" b="1" dirty="0"/>
                        <a:t>MV</a:t>
                      </a:r>
                      <a:endParaRPr lang="pt-BR" sz="1000" b="1" dirty="0"/>
                    </a:p>
                    <a:p>
                      <a:pPr marL="0" marR="0" lvl="0" indent="0" algn="ctr" defTabSz="685800" rtl="0" eaLnBrk="1" fontAlgn="auto" latinLnBrk="0" hangingPunct="1">
                        <a:lnSpc>
                          <a:spcPct val="100000"/>
                        </a:lnSpc>
                        <a:spcBef>
                          <a:spcPts val="0"/>
                        </a:spcBef>
                        <a:spcAft>
                          <a:spcPts val="0"/>
                        </a:spcAft>
                        <a:buClrTx/>
                        <a:buSzTx/>
                        <a:buFontTx/>
                        <a:buNone/>
                        <a:tabLst/>
                        <a:defRPr/>
                      </a:pPr>
                      <a:r>
                        <a:rPr lang="pt-BR" sz="700" b="1" kern="1200" dirty="0" err="1">
                          <a:solidFill>
                            <a:schemeClr val="lt1"/>
                          </a:solidFill>
                          <a:latin typeface="+mn-lt"/>
                          <a:ea typeface="+mn-ea"/>
                          <a:cs typeface="+mn-cs"/>
                        </a:rPr>
                        <a:t>Obs</a:t>
                      </a:r>
                      <a:r>
                        <a:rPr lang="pt-BR" sz="700" b="1" kern="1200" dirty="0">
                          <a:solidFill>
                            <a:schemeClr val="lt1"/>
                          </a:solidFill>
                          <a:latin typeface="+mn-lt"/>
                          <a:ea typeface="+mn-ea"/>
                          <a:cs typeface="+mn-cs"/>
                        </a:rPr>
                        <a:t>: Usando o Valor da nuvem Oracle/</a:t>
                      </a:r>
                      <a:r>
                        <a:rPr lang="pt-BR" sz="700" b="1" kern="1200" dirty="0" err="1">
                          <a:solidFill>
                            <a:schemeClr val="lt1"/>
                          </a:solidFill>
                          <a:latin typeface="+mn-lt"/>
                          <a:ea typeface="+mn-ea"/>
                          <a:cs typeface="+mn-cs"/>
                        </a:rPr>
                        <a:t>Tasy</a:t>
                      </a:r>
                      <a:r>
                        <a:rPr lang="pt-BR" sz="700" b="1" kern="1200" dirty="0">
                          <a:solidFill>
                            <a:schemeClr val="lt1"/>
                          </a:solidFill>
                          <a:latin typeface="+mn-lt"/>
                          <a:ea typeface="+mn-ea"/>
                          <a:cs typeface="+mn-cs"/>
                        </a:rPr>
                        <a:t>/ Ano</a:t>
                      </a:r>
                    </a:p>
                  </a:txBody>
                  <a:tcPr anchor="b"/>
                </a:tc>
                <a:tc>
                  <a:txBody>
                    <a:bodyPr/>
                    <a:lstStyle/>
                    <a:p>
                      <a:pPr marL="0" algn="ctr" defTabSz="685800" rtl="0" eaLnBrk="1" latinLnBrk="0" hangingPunct="1"/>
                      <a:r>
                        <a:rPr lang="pt-BR" sz="1600" b="1" kern="1200" dirty="0" err="1">
                          <a:solidFill>
                            <a:schemeClr val="lt1"/>
                          </a:solidFill>
                          <a:latin typeface="+mn-lt"/>
                          <a:ea typeface="+mn-ea"/>
                          <a:cs typeface="+mn-cs"/>
                        </a:rPr>
                        <a:t>AGHUse</a:t>
                      </a:r>
                      <a:r>
                        <a:rPr lang="pt-BR" sz="1600" b="1" kern="1200" dirty="0">
                          <a:solidFill>
                            <a:schemeClr val="lt1"/>
                          </a:solidFill>
                          <a:latin typeface="+mn-lt"/>
                          <a:ea typeface="+mn-ea"/>
                          <a:cs typeface="+mn-cs"/>
                        </a:rPr>
                        <a:t>/Sonda</a:t>
                      </a:r>
                    </a:p>
                    <a:p>
                      <a:pPr marL="0" marR="0" lvl="0" indent="0" algn="ctr" defTabSz="685800" rtl="0" eaLnBrk="1" fontAlgn="auto" latinLnBrk="0" hangingPunct="1">
                        <a:lnSpc>
                          <a:spcPct val="100000"/>
                        </a:lnSpc>
                        <a:spcBef>
                          <a:spcPts val="0"/>
                        </a:spcBef>
                        <a:spcAft>
                          <a:spcPts val="0"/>
                        </a:spcAft>
                        <a:buClrTx/>
                        <a:buSzTx/>
                        <a:buFontTx/>
                        <a:buNone/>
                        <a:tabLst/>
                        <a:defRPr/>
                      </a:pPr>
                      <a:r>
                        <a:rPr lang="pt-BR" sz="700" b="1" kern="1200" dirty="0" err="1">
                          <a:solidFill>
                            <a:schemeClr val="lt1"/>
                          </a:solidFill>
                          <a:latin typeface="+mn-lt"/>
                          <a:ea typeface="+mn-ea"/>
                          <a:cs typeface="+mn-cs"/>
                        </a:rPr>
                        <a:t>Obs</a:t>
                      </a:r>
                      <a:r>
                        <a:rPr lang="pt-BR" sz="700" b="1" kern="1200" dirty="0">
                          <a:solidFill>
                            <a:schemeClr val="lt1"/>
                          </a:solidFill>
                          <a:latin typeface="+mn-lt"/>
                          <a:ea typeface="+mn-ea"/>
                          <a:cs typeface="+mn-cs"/>
                        </a:rPr>
                        <a:t>: Salários: 20.000,00 + 6 × 5.000,00 + 3.000,00 = 53.000,00</a:t>
                      </a:r>
                    </a:p>
                  </a:txBody>
                  <a:tcPr anchor="b"/>
                </a:tc>
                <a:extLst>
                  <a:ext uri="{0D108BD9-81ED-4DB2-BD59-A6C34878D82A}">
                    <a16:rowId xmlns:a16="http://schemas.microsoft.com/office/drawing/2014/main" val="3355674634"/>
                  </a:ext>
                </a:extLst>
              </a:tr>
              <a:tr h="465447">
                <a:tc>
                  <a:txBody>
                    <a:bodyPr/>
                    <a:lstStyle/>
                    <a:p>
                      <a:pPr algn="r"/>
                      <a:r>
                        <a:rPr lang="pt-BR" sz="1000" b="1" dirty="0"/>
                        <a:t>Total no </a:t>
                      </a:r>
                      <a:r>
                        <a:rPr lang="pt-BR" sz="1000" b="1" kern="1200" dirty="0">
                          <a:solidFill>
                            <a:schemeClr val="tx1"/>
                          </a:solidFill>
                          <a:latin typeface="+mn-lt"/>
                          <a:ea typeface="+mn-ea"/>
                          <a:cs typeface="+mn-cs"/>
                        </a:rPr>
                        <a:t>1º ano:</a:t>
                      </a:r>
                      <a:endParaRPr lang="pt-BR" sz="1000" b="1" dirty="0"/>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R$ 2.940.023,88</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(1.022.792,28 +  396.051,60 + 1.521.180,00)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FF0000"/>
                          </a:solidFill>
                          <a:latin typeface="+mn-lt"/>
                          <a:ea typeface="+mn-ea"/>
                          <a:cs typeface="+mn-cs"/>
                        </a:rPr>
                        <a:t>(valor mês: 245.001,99) </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R$ 2.367.966,03</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(1.971.914,40 + 396.051,63)</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FF0000"/>
                          </a:solidFill>
                          <a:latin typeface="+mn-lt"/>
                          <a:ea typeface="+mn-ea"/>
                          <a:cs typeface="+mn-cs"/>
                        </a:rPr>
                        <a:t>(valor mês: 197.330,50)</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R$ 4.215.965,96</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(319.445,52 × 12 + 28.087,08 + 25.127,72 × 12 + 20.000,00 + 6 × 5.000,00 + 3.000,00)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FF0000"/>
                          </a:solidFill>
                          <a:latin typeface="+mn-lt"/>
                          <a:ea typeface="+mn-ea"/>
                          <a:cs typeface="+mn-cs"/>
                        </a:rPr>
                        <a:t>(valor mês:  351.330,49)</a:t>
                      </a:r>
                    </a:p>
                  </a:txBody>
                  <a:tcPr anchor="ctr"/>
                </a:tc>
                <a:extLst>
                  <a:ext uri="{0D108BD9-81ED-4DB2-BD59-A6C34878D82A}">
                    <a16:rowId xmlns:a16="http://schemas.microsoft.com/office/drawing/2014/main" val="1052625497"/>
                  </a:ext>
                </a:extLst>
              </a:tr>
              <a:tr h="46544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dirty="0"/>
                        <a:t>Total no </a:t>
                      </a:r>
                      <a:r>
                        <a:rPr lang="pt-BR" sz="1000" b="1" kern="1200" dirty="0">
                          <a:solidFill>
                            <a:schemeClr val="tx1"/>
                          </a:solidFill>
                          <a:latin typeface="+mn-lt"/>
                          <a:ea typeface="+mn-ea"/>
                          <a:cs typeface="+mn-cs"/>
                        </a:rPr>
                        <a:t>2º ano:</a:t>
                      </a:r>
                      <a:endParaRPr lang="pt-BR" sz="1000" b="1" dirty="0"/>
                    </a:p>
                    <a:p>
                      <a:pPr algn="r"/>
                      <a:endParaRPr lang="pt-BR" sz="1000" b="1" dirty="0"/>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R$ 4.369.621,28</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(2.940.023,88+ 894943,19+415.854,21+1,5*79200,00)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(+ 1.429.597,40)</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R$ 3.423.900,24</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(2.367.966,03 + 53.340,00 * 12 + 415.854,21)</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(+ 1.055.934,21)</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R$ 6.487.171,72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800" b="0" dirty="0"/>
                        <a:t>(</a:t>
                      </a:r>
                      <a:r>
                        <a:rPr lang="pt-BR" sz="700" b="0" kern="1200" dirty="0">
                          <a:solidFill>
                            <a:schemeClr val="bg2">
                              <a:lumMod val="50000"/>
                            </a:schemeClr>
                          </a:solidFill>
                          <a:latin typeface="+mn-lt"/>
                          <a:ea typeface="+mn-ea"/>
                          <a:cs typeface="+mn-cs"/>
                        </a:rPr>
                        <a:t>4.215.965,96+319.445,52*6+25.127,72 × 12 + 20.000,00 + 6 × 5.000,00 + 3.000,00</a:t>
                      </a:r>
                      <a:r>
                        <a:rPr lang="pt-BR" sz="800" b="0" dirty="0"/>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(+ 2.271.205,76)</a:t>
                      </a:r>
                    </a:p>
                  </a:txBody>
                  <a:tcPr anchor="ctr"/>
                </a:tc>
                <a:extLst>
                  <a:ext uri="{0D108BD9-81ED-4DB2-BD59-A6C34878D82A}">
                    <a16:rowId xmlns:a16="http://schemas.microsoft.com/office/drawing/2014/main" val="2205994282"/>
                  </a:ext>
                </a:extLst>
              </a:tr>
              <a:tr h="46544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dirty="0"/>
                        <a:t>Total no </a:t>
                      </a:r>
                      <a:r>
                        <a:rPr lang="pt-BR" sz="1000" b="1" kern="1200" dirty="0">
                          <a:solidFill>
                            <a:schemeClr val="tx1"/>
                          </a:solidFill>
                          <a:latin typeface="+mn-lt"/>
                          <a:ea typeface="+mn-ea"/>
                          <a:cs typeface="+mn-cs"/>
                        </a:rPr>
                        <a:t>3º ano:</a:t>
                      </a:r>
                      <a:endParaRPr lang="pt-BR" sz="1000" b="1" dirty="0"/>
                    </a:p>
                    <a:p>
                      <a:pPr algn="r"/>
                      <a:endParaRPr lang="pt-BR" sz="1000" b="1" dirty="0"/>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R$ 5.735.875,49</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(4.369.621,28 +415.854,21 + 950.400 (79.200,00 * 12))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(+ 1.366.254,21)</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R$ 4.479.834,45</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(3.423.900,24 + 53.340,00 * 12 + 415.854,21)</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(+ 1.055.934,21)</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R$ 6.841.704,36</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(6.487.171,72 + 25.127,72 × 12 + 20.000,00 + 6 × 5.000,00 </a:t>
                      </a:r>
                      <a:r>
                        <a:rPr lang="pt-BR" sz="800" b="0" kern="1200" dirty="0">
                          <a:solidFill>
                            <a:schemeClr val="dk1"/>
                          </a:solidFill>
                          <a:latin typeface="+mn-lt"/>
                          <a:ea typeface="+mn-ea"/>
                          <a:cs typeface="+mn-cs"/>
                        </a:rPr>
                        <a:t>+ </a:t>
                      </a:r>
                      <a:r>
                        <a:rPr lang="pt-BR" sz="700" b="0" kern="1200" dirty="0">
                          <a:solidFill>
                            <a:schemeClr val="bg2">
                              <a:lumMod val="50000"/>
                            </a:schemeClr>
                          </a:solidFill>
                          <a:latin typeface="+mn-lt"/>
                          <a:ea typeface="+mn-ea"/>
                          <a:cs typeface="+mn-cs"/>
                        </a:rPr>
                        <a:t>3.000,00)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(+ 354.532,64)</a:t>
                      </a:r>
                    </a:p>
                  </a:txBody>
                  <a:tcPr anchor="ctr"/>
                </a:tc>
                <a:extLst>
                  <a:ext uri="{0D108BD9-81ED-4DB2-BD59-A6C34878D82A}">
                    <a16:rowId xmlns:a16="http://schemas.microsoft.com/office/drawing/2014/main" val="1355107768"/>
                  </a:ext>
                </a:extLst>
              </a:tr>
              <a:tr h="46544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dirty="0"/>
                        <a:t>Total no </a:t>
                      </a:r>
                      <a:r>
                        <a:rPr lang="pt-BR" sz="1000" b="1" kern="1200" dirty="0">
                          <a:solidFill>
                            <a:schemeClr val="tx1"/>
                          </a:solidFill>
                          <a:latin typeface="+mn-lt"/>
                          <a:ea typeface="+mn-ea"/>
                          <a:cs typeface="+mn-cs"/>
                        </a:rPr>
                        <a:t>4º ano:</a:t>
                      </a:r>
                      <a:endParaRPr lang="pt-BR" sz="1000" b="1" dirty="0"/>
                    </a:p>
                    <a:p>
                      <a:pPr algn="r"/>
                      <a:endParaRPr lang="pt-BR" sz="1000" b="1" dirty="0"/>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R$ 7.102.129,70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(5.735.875,49 +415.854,21 + 950.400 (79.200,00 * 12))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(+ 1.366.254,21)</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R$ 5.535.768,66</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(4.479.834,45 + 53.340,00 * 12 + 415.854,21)</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(+ 1.055.934,21)</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R$ 7.196.237,00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(6.841.704,36+ 25.127,72 × 12 + 20.000,00 + 6 × 5.000,00 + 3.000,00)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(+ 354.532,64)</a:t>
                      </a:r>
                    </a:p>
                  </a:txBody>
                  <a:tcPr anchor="ctr"/>
                </a:tc>
                <a:extLst>
                  <a:ext uri="{0D108BD9-81ED-4DB2-BD59-A6C34878D82A}">
                    <a16:rowId xmlns:a16="http://schemas.microsoft.com/office/drawing/2014/main" val="4220946827"/>
                  </a:ext>
                </a:extLst>
              </a:tr>
              <a:tr h="484998">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rgbClr val="0070C0"/>
                          </a:solidFill>
                          <a:latin typeface="+mn-lt"/>
                          <a:ea typeface="+mn-ea"/>
                          <a:cs typeface="+mn-cs"/>
                        </a:rPr>
                        <a:t>Total no 5º ano:</a:t>
                      </a:r>
                    </a:p>
                    <a:p>
                      <a:pPr marL="0" algn="r" defTabSz="685800" rtl="0" eaLnBrk="1" latinLnBrk="0" hangingPunct="1"/>
                      <a:endParaRPr lang="pt-BR" sz="1000" b="1" kern="1200" dirty="0">
                        <a:solidFill>
                          <a:schemeClr val="dk1"/>
                        </a:solidFill>
                        <a:latin typeface="+mn-lt"/>
                        <a:ea typeface="+mn-ea"/>
                        <a:cs typeface="+mn-cs"/>
                      </a:endParaRP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R$ 8.468.383,91</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(7.102.129,70  +415.854,21 + 950.400 )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(+ 1.366.254,21)</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R$ 6.591.702,87</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(5.535.768,66 + 53.340,00 * 12 + 415.854,21)</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(+ 1.055.934,21)</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R$ 7.550.769,64</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(7.196.237,00 + 25.127,72 × 12 + 20.000,00 + 6 × 5.000,00 + 3.000,00)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(+ 354.532,64)</a:t>
                      </a:r>
                    </a:p>
                  </a:txBody>
                  <a:tcPr anchor="ctr"/>
                </a:tc>
                <a:extLst>
                  <a:ext uri="{0D108BD9-81ED-4DB2-BD59-A6C34878D82A}">
                    <a16:rowId xmlns:a16="http://schemas.microsoft.com/office/drawing/2014/main" val="3553210710"/>
                  </a:ext>
                </a:extLst>
              </a:tr>
              <a:tr h="46544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dirty="0">
                          <a:solidFill>
                            <a:schemeClr val="accent2"/>
                          </a:solidFill>
                        </a:rPr>
                        <a:t>Total no </a:t>
                      </a:r>
                      <a:r>
                        <a:rPr lang="pt-BR" sz="1000" b="1" kern="1200" dirty="0">
                          <a:solidFill>
                            <a:schemeClr val="accent2"/>
                          </a:solidFill>
                          <a:latin typeface="+mn-lt"/>
                          <a:ea typeface="+mn-ea"/>
                          <a:cs typeface="+mn-cs"/>
                        </a:rPr>
                        <a:t>10º ano:</a:t>
                      </a:r>
                      <a:endParaRPr lang="pt-BR" sz="1000" b="1" dirty="0">
                        <a:solidFill>
                          <a:schemeClr val="accent2"/>
                        </a:solidFill>
                      </a:endParaRPr>
                    </a:p>
                    <a:p>
                      <a:pPr algn="r"/>
                      <a:endParaRPr lang="pt-BR" sz="1000" b="1" dirty="0"/>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R$ 15.299.654,96</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(acumulado de 1.366.254,21 a cada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(+ 6.831.271,05)</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R$ 11.871.373,92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(acumulado de 1.055.934,21 a cada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(+ 5.279.671,05)</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R$ 9.323.432,84</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(acumulado de 354.532.64 a cada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(+ 1.772.663,20)</a:t>
                      </a:r>
                    </a:p>
                  </a:txBody>
                  <a:tcPr anchor="ctr"/>
                </a:tc>
                <a:extLst>
                  <a:ext uri="{0D108BD9-81ED-4DB2-BD59-A6C34878D82A}">
                    <a16:rowId xmlns:a16="http://schemas.microsoft.com/office/drawing/2014/main" val="4224497681"/>
                  </a:ext>
                </a:extLst>
              </a:tr>
              <a:tr h="46544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dirty="0">
                          <a:solidFill>
                            <a:srgbClr val="FF0000"/>
                          </a:solidFill>
                        </a:rPr>
                        <a:t>Total no </a:t>
                      </a:r>
                      <a:r>
                        <a:rPr lang="pt-BR" sz="1000" b="1" kern="1200" dirty="0">
                          <a:solidFill>
                            <a:srgbClr val="FF0000"/>
                          </a:solidFill>
                          <a:latin typeface="+mn-lt"/>
                          <a:ea typeface="+mn-ea"/>
                          <a:cs typeface="+mn-cs"/>
                        </a:rPr>
                        <a:t>15º ano</a:t>
                      </a:r>
                      <a:r>
                        <a:rPr lang="pt-BR" sz="1000" b="1" kern="1200" dirty="0">
                          <a:solidFill>
                            <a:schemeClr val="tx1"/>
                          </a:solidFill>
                          <a:latin typeface="+mn-lt"/>
                          <a:ea typeface="+mn-ea"/>
                          <a:cs typeface="+mn-cs"/>
                        </a:rPr>
                        <a:t>:</a:t>
                      </a:r>
                      <a:endParaRPr lang="pt-BR" sz="1000" b="1" dirty="0"/>
                    </a:p>
                    <a:p>
                      <a:pPr algn="r"/>
                      <a:endParaRPr lang="pt-BR" sz="1000" b="1" dirty="0"/>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R$ 22.130.926,01</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(acumulado de 1.366.254,21 a cada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(+ 6.831.271,05)</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R$ 17.151.044,97</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(acumulado de 1.055.934,21 a cada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(+ 5.279.671,05)</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R$ 11.096.096,04</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(acumulado de 354.532.64 a cada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(+ 1.772.663,20)</a:t>
                      </a:r>
                    </a:p>
                  </a:txBody>
                  <a:tcPr anchor="ctr"/>
                </a:tc>
                <a:extLst>
                  <a:ext uri="{0D108BD9-81ED-4DB2-BD59-A6C34878D82A}">
                    <a16:rowId xmlns:a16="http://schemas.microsoft.com/office/drawing/2014/main" val="2426943660"/>
                  </a:ext>
                </a:extLst>
              </a:tr>
              <a:tr h="465447">
                <a:tc>
                  <a:txBody>
                    <a:bodyPr/>
                    <a:lstStyle/>
                    <a:p>
                      <a:pPr algn="just"/>
                      <a:r>
                        <a:rPr lang="pt-BR" sz="1000" b="1" dirty="0"/>
                        <a:t>Observações:</a:t>
                      </a:r>
                    </a:p>
                  </a:txBody>
                  <a:tcPr/>
                </a:tc>
                <a:tc>
                  <a:txBody>
                    <a:bodyPr/>
                    <a:lstStyle/>
                    <a:p>
                      <a:pPr marL="0" marR="0" lvl="0" indent="0" algn="just" defTabSz="685800" rtl="0" eaLnBrk="1" fontAlgn="auto" latinLnBrk="0" hangingPunct="1">
                        <a:lnSpc>
                          <a:spcPct val="100000"/>
                        </a:lnSpc>
                        <a:spcBef>
                          <a:spcPts val="0"/>
                        </a:spcBef>
                        <a:spcAft>
                          <a:spcPts val="0"/>
                        </a:spcAft>
                        <a:buClrTx/>
                        <a:buSzTx/>
                        <a:buFontTx/>
                        <a:buNone/>
                        <a:tabLst/>
                        <a:defRPr/>
                      </a:pPr>
                      <a:r>
                        <a:rPr lang="pt-BR" sz="1000" b="0" kern="1200" dirty="0">
                          <a:solidFill>
                            <a:schemeClr val="dk1"/>
                          </a:solidFill>
                          <a:latin typeface="+mn-lt"/>
                          <a:ea typeface="+mn-ea"/>
                          <a:cs typeface="+mn-cs"/>
                        </a:rPr>
                        <a:t>Investimentos para Implantação e operação no HRO.</a:t>
                      </a:r>
                    </a:p>
                  </a:txBody>
                  <a:tcPr/>
                </a:tc>
                <a:tc>
                  <a:txBody>
                    <a:bodyPr/>
                    <a:lstStyle/>
                    <a:p>
                      <a:pPr marL="0" marR="0" lvl="0" indent="0" algn="just" defTabSz="685800" rtl="0" eaLnBrk="1" fontAlgn="auto" latinLnBrk="0" hangingPunct="1">
                        <a:lnSpc>
                          <a:spcPct val="100000"/>
                        </a:lnSpc>
                        <a:spcBef>
                          <a:spcPts val="0"/>
                        </a:spcBef>
                        <a:spcAft>
                          <a:spcPts val="0"/>
                        </a:spcAft>
                        <a:buClrTx/>
                        <a:buSzTx/>
                        <a:buFontTx/>
                        <a:buNone/>
                        <a:tabLst/>
                        <a:defRPr/>
                      </a:pPr>
                      <a:r>
                        <a:rPr lang="pt-BR" sz="1000" b="0" kern="1200" dirty="0">
                          <a:solidFill>
                            <a:schemeClr val="dk1"/>
                          </a:solidFill>
                          <a:latin typeface="+mn-lt"/>
                          <a:ea typeface="+mn-ea"/>
                          <a:cs typeface="+mn-cs"/>
                        </a:rPr>
                        <a:t>Investimentos para Implantação e operação no HRO.</a:t>
                      </a:r>
                    </a:p>
                    <a:p>
                      <a:pPr marL="0" marR="0" lvl="0" indent="0" algn="just" defTabSz="685800" rtl="0" eaLnBrk="1" fontAlgn="auto" latinLnBrk="0" hangingPunct="1">
                        <a:lnSpc>
                          <a:spcPct val="100000"/>
                        </a:lnSpc>
                        <a:spcBef>
                          <a:spcPts val="0"/>
                        </a:spcBef>
                        <a:spcAft>
                          <a:spcPts val="0"/>
                        </a:spcAft>
                        <a:buClrTx/>
                        <a:buSzTx/>
                        <a:buFontTx/>
                        <a:buNone/>
                        <a:tabLst/>
                        <a:defRPr/>
                      </a:pPr>
                      <a:endParaRPr lang="pt-BR" sz="1000" b="0" kern="1200" dirty="0">
                        <a:solidFill>
                          <a:schemeClr val="dk1"/>
                        </a:solidFill>
                        <a:latin typeface="+mn-lt"/>
                        <a:ea typeface="+mn-ea"/>
                        <a:cs typeface="+mn-cs"/>
                      </a:endParaRPr>
                    </a:p>
                  </a:txBody>
                  <a:tcPr/>
                </a:tc>
                <a:tc>
                  <a:txBody>
                    <a:bodyPr/>
                    <a:lstStyle/>
                    <a:p>
                      <a:pPr marL="0" marR="0" lvl="0" indent="0" algn="just" defTabSz="685800" rtl="0" eaLnBrk="1" fontAlgn="auto" latinLnBrk="0" hangingPunct="1">
                        <a:lnSpc>
                          <a:spcPct val="100000"/>
                        </a:lnSpc>
                        <a:spcBef>
                          <a:spcPts val="0"/>
                        </a:spcBef>
                        <a:spcAft>
                          <a:spcPts val="0"/>
                        </a:spcAft>
                        <a:buClrTx/>
                        <a:buSzTx/>
                        <a:buFontTx/>
                        <a:buNone/>
                        <a:tabLst/>
                        <a:defRPr/>
                      </a:pPr>
                      <a:r>
                        <a:rPr lang="pt-BR" sz="1000" b="0" kern="1200" dirty="0">
                          <a:solidFill>
                            <a:schemeClr val="dk1"/>
                          </a:solidFill>
                          <a:latin typeface="+mn-lt"/>
                          <a:ea typeface="+mn-ea"/>
                          <a:cs typeface="+mn-cs"/>
                        </a:rPr>
                        <a:t> Investimentos para Implantação e operação no HRO, HNSS e Clínica de Especialidades Médicas. Investimentos em Transferência de tecnologia para o desenvolvimento, manutenção e ajustes no software Open </a:t>
                      </a:r>
                      <a:r>
                        <a:rPr lang="pt-BR" sz="1000" b="0" kern="1200" dirty="0" err="1">
                          <a:solidFill>
                            <a:schemeClr val="dk1"/>
                          </a:solidFill>
                          <a:latin typeface="+mn-lt"/>
                          <a:ea typeface="+mn-ea"/>
                          <a:cs typeface="+mn-cs"/>
                        </a:rPr>
                        <a:t>Source</a:t>
                      </a:r>
                      <a:r>
                        <a:rPr lang="pt-BR" sz="1000" b="0" kern="1200" dirty="0">
                          <a:solidFill>
                            <a:schemeClr val="dk1"/>
                          </a:solidFill>
                          <a:latin typeface="+mn-lt"/>
                          <a:ea typeface="+mn-ea"/>
                          <a:cs typeface="+mn-cs"/>
                        </a:rPr>
                        <a:t> </a:t>
                      </a:r>
                      <a:r>
                        <a:rPr lang="pt-BR" sz="1000" b="0" kern="1200" dirty="0" err="1">
                          <a:solidFill>
                            <a:schemeClr val="dk1"/>
                          </a:solidFill>
                          <a:latin typeface="+mn-lt"/>
                          <a:ea typeface="+mn-ea"/>
                          <a:cs typeface="+mn-cs"/>
                        </a:rPr>
                        <a:t>AGHUse</a:t>
                      </a:r>
                      <a:r>
                        <a:rPr lang="pt-BR" sz="1000" b="0" kern="1200" dirty="0">
                          <a:solidFill>
                            <a:schemeClr val="dk1"/>
                          </a:solidFill>
                          <a:latin typeface="+mn-lt"/>
                          <a:ea typeface="+mn-ea"/>
                          <a:cs typeface="+mn-cs"/>
                        </a:rPr>
                        <a:t>. Com retorno de investimentos, no tempo, em receita da prestação de  serviços na  implantação e operação em outros Hospitais e Clínicas.</a:t>
                      </a:r>
                    </a:p>
                  </a:txBody>
                  <a:tcPr/>
                </a:tc>
                <a:extLst>
                  <a:ext uri="{0D108BD9-81ED-4DB2-BD59-A6C34878D82A}">
                    <a16:rowId xmlns:a16="http://schemas.microsoft.com/office/drawing/2014/main" val="2524317817"/>
                  </a:ext>
                </a:extLst>
              </a:tr>
            </a:tbl>
          </a:graphicData>
        </a:graphic>
      </p:graphicFrame>
      <p:sp>
        <p:nvSpPr>
          <p:cNvPr id="2" name="Espaço Reservado para Rodapé 1">
            <a:extLst>
              <a:ext uri="{FF2B5EF4-FFF2-40B4-BE49-F238E27FC236}">
                <a16:creationId xmlns:a16="http://schemas.microsoft.com/office/drawing/2014/main" id="{CB8DA30B-E83D-23AC-8C8F-B9E7AF2ACCFF}"/>
              </a:ext>
            </a:extLst>
          </p:cNvPr>
          <p:cNvSpPr>
            <a:spLocks noGrp="1"/>
          </p:cNvSpPr>
          <p:nvPr>
            <p:ph type="ftr" sz="quarter" idx="11"/>
          </p:nvPr>
        </p:nvSpPr>
        <p:spPr>
          <a:xfrm>
            <a:off x="9342940" y="7299747"/>
            <a:ext cx="3086100" cy="164618"/>
          </a:xfrm>
        </p:spPr>
        <p:txBody>
          <a:bodyPr/>
          <a:lstStyle/>
          <a:p>
            <a:r>
              <a:rPr lang="en-US" dirty="0"/>
              <a:t>ALVF – </a:t>
            </a:r>
            <a:r>
              <a:rPr lang="en-US" dirty="0" err="1"/>
              <a:t>Associação</a:t>
            </a:r>
            <a:r>
              <a:rPr lang="en-US" dirty="0"/>
              <a:t> </a:t>
            </a:r>
            <a:r>
              <a:rPr lang="en-US" dirty="0" err="1"/>
              <a:t>Hospitalar</a:t>
            </a:r>
            <a:r>
              <a:rPr lang="en-US" dirty="0"/>
              <a:t> Lenoir Vargas Ferreira</a:t>
            </a:r>
          </a:p>
        </p:txBody>
      </p:sp>
      <p:sp>
        <p:nvSpPr>
          <p:cNvPr id="3" name="Espaço Reservado para Rodapé 1">
            <a:extLst>
              <a:ext uri="{FF2B5EF4-FFF2-40B4-BE49-F238E27FC236}">
                <a16:creationId xmlns:a16="http://schemas.microsoft.com/office/drawing/2014/main" id="{24B8493F-D4D8-DA17-E2B4-8B88785651F1}"/>
              </a:ext>
            </a:extLst>
          </p:cNvPr>
          <p:cNvSpPr txBox="1">
            <a:spLocks/>
          </p:cNvSpPr>
          <p:nvPr/>
        </p:nvSpPr>
        <p:spPr>
          <a:xfrm>
            <a:off x="5077669" y="9732466"/>
            <a:ext cx="3086100" cy="365125"/>
          </a:xfrm>
          <a:prstGeom prst="rect">
            <a:avLst/>
          </a:prstGeom>
        </p:spPr>
        <p:txBody>
          <a:bodyPr vert="horz" lIns="91440" tIns="45720" rIns="91440" bIns="45720" rtlCol="0" anchor="ctr"/>
          <a:lstStyle>
            <a:defPPr>
              <a:defRPr lang="pt-BR"/>
            </a:defPPr>
            <a:lvl1pPr marL="0" algn="ctr" defTabSz="914400" rtl="0" eaLnBrk="1" latinLnBrk="0" hangingPunct="1">
              <a:defRPr sz="9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ALVF – </a:t>
            </a:r>
            <a:r>
              <a:rPr lang="en-US" dirty="0" err="1"/>
              <a:t>Associação</a:t>
            </a:r>
            <a:r>
              <a:rPr lang="en-US" dirty="0"/>
              <a:t> </a:t>
            </a:r>
            <a:r>
              <a:rPr lang="en-US" dirty="0" err="1"/>
              <a:t>Hospitalar</a:t>
            </a:r>
            <a:r>
              <a:rPr lang="en-US" dirty="0"/>
              <a:t> Lenoir Vargas Ferreira</a:t>
            </a:r>
          </a:p>
        </p:txBody>
      </p:sp>
      <p:sp>
        <p:nvSpPr>
          <p:cNvPr id="5" name="Espaço Reservado para Rodapé 3">
            <a:extLst>
              <a:ext uri="{FF2B5EF4-FFF2-40B4-BE49-F238E27FC236}">
                <a16:creationId xmlns:a16="http://schemas.microsoft.com/office/drawing/2014/main" id="{9F8BC655-CF5A-B219-CC05-99BE319BEA25}"/>
              </a:ext>
            </a:extLst>
          </p:cNvPr>
          <p:cNvSpPr txBox="1">
            <a:spLocks/>
          </p:cNvSpPr>
          <p:nvPr/>
        </p:nvSpPr>
        <p:spPr>
          <a:xfrm>
            <a:off x="3028949" y="6399650"/>
            <a:ext cx="3086100" cy="218201"/>
          </a:xfrm>
          <a:prstGeom prst="rect">
            <a:avLst/>
          </a:prstGeom>
        </p:spPr>
        <p:txBody>
          <a:bodyPr vert="horz" lIns="91440" tIns="45720" rIns="91440" bIns="45720" rtlCol="0" anchor="ctr"/>
          <a:lstStyle>
            <a:defPPr>
              <a:defRPr lang="pt-BR"/>
            </a:defPPr>
            <a:lvl1pPr marL="0" algn="ctr" defTabSz="914400" rtl="0" eaLnBrk="1" latinLnBrk="0" hangingPunct="1">
              <a:defRPr sz="9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ALVF – </a:t>
            </a:r>
            <a:r>
              <a:rPr lang="en-US" dirty="0" err="1"/>
              <a:t>Associação</a:t>
            </a:r>
            <a:r>
              <a:rPr lang="en-US" dirty="0"/>
              <a:t> </a:t>
            </a:r>
            <a:r>
              <a:rPr lang="en-US" dirty="0" err="1"/>
              <a:t>Hospitalar</a:t>
            </a:r>
            <a:r>
              <a:rPr lang="en-US" dirty="0"/>
              <a:t> Lenoir Vargas Ferreira</a:t>
            </a:r>
          </a:p>
        </p:txBody>
      </p:sp>
    </p:spTree>
    <p:extLst>
      <p:ext uri="{BB962C8B-B14F-4D97-AF65-F5344CB8AC3E}">
        <p14:creationId xmlns:p14="http://schemas.microsoft.com/office/powerpoint/2010/main" val="40599394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5F0516A-6407-8DAE-CCF2-4C4688C67DC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B6A054C-7FC7-7109-9967-5CF522694712}"/>
              </a:ext>
            </a:extLst>
          </p:cNvPr>
          <p:cNvSpPr>
            <a:spLocks noGrp="1"/>
          </p:cNvSpPr>
          <p:nvPr>
            <p:ph type="title"/>
          </p:nvPr>
        </p:nvSpPr>
        <p:spPr>
          <a:xfrm>
            <a:off x="765804" y="972525"/>
            <a:ext cx="7818520" cy="4379868"/>
          </a:xfrm>
        </p:spPr>
        <p:txBody>
          <a:bodyPr anchor="ctr">
            <a:noAutofit/>
          </a:bodyPr>
          <a:lstStyle/>
          <a:p>
            <a:r>
              <a:rPr lang="pt-BR" sz="4400" b="1" dirty="0"/>
              <a:t>Software Back Office Hospitalar</a:t>
            </a:r>
            <a:br>
              <a:rPr lang="pt-BR" sz="4400" b="1" dirty="0"/>
            </a:br>
            <a:r>
              <a:rPr lang="pt-BR" sz="2800" b="1" dirty="0"/>
              <a:t>Interoperabilidade em Sistemas </a:t>
            </a:r>
            <a:endParaRPr lang="pt-BR" sz="4400" b="1" dirty="0"/>
          </a:p>
        </p:txBody>
      </p:sp>
      <p:sp>
        <p:nvSpPr>
          <p:cNvPr id="4" name="Espaço Reservado para Rodapé 3">
            <a:extLst>
              <a:ext uri="{FF2B5EF4-FFF2-40B4-BE49-F238E27FC236}">
                <a16:creationId xmlns:a16="http://schemas.microsoft.com/office/drawing/2014/main" id="{13017A51-0995-01F2-73A2-44D59D6247A2}"/>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5" name="Espaço Reservado para Rodapé 3">
            <a:extLst>
              <a:ext uri="{FF2B5EF4-FFF2-40B4-BE49-F238E27FC236}">
                <a16:creationId xmlns:a16="http://schemas.microsoft.com/office/drawing/2014/main" id="{BC9A7DCC-D578-9D78-4C5B-4FDEE34DD9BC}"/>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pt-BR"/>
            </a:defPPr>
            <a:lvl1pPr marL="0" algn="ctr" defTabSz="914400" rtl="0" eaLnBrk="1" latinLnBrk="0" hangingPunct="1">
              <a:defRPr sz="9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ALVF – Associação Hospitalar Lenoir Vargas Ferreira</a:t>
            </a:r>
            <a:endParaRPr lang="en-US" dirty="0"/>
          </a:p>
        </p:txBody>
      </p:sp>
    </p:spTree>
    <p:extLst>
      <p:ext uri="{BB962C8B-B14F-4D97-AF65-F5344CB8AC3E}">
        <p14:creationId xmlns:p14="http://schemas.microsoft.com/office/powerpoint/2010/main" val="5511973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E919980-81FA-D74F-C108-465A72B2BB70}"/>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EFDECCC-BF91-956D-476C-45EC4A3E8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C433D719-5D52-9E46-D305-A8A16931A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4AA09E4-6310-A458-41B1-FCC86A4BF2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857F042-85EF-6ED3-0F9D-BF2A280A7D5D}"/>
              </a:ext>
            </a:extLst>
          </p:cNvPr>
          <p:cNvSpPr>
            <a:spLocks noGrp="1"/>
          </p:cNvSpPr>
          <p:nvPr>
            <p:ph type="title"/>
          </p:nvPr>
        </p:nvSpPr>
        <p:spPr>
          <a:xfrm>
            <a:off x="765804" y="972526"/>
            <a:ext cx="7818520" cy="888942"/>
          </a:xfrm>
        </p:spPr>
        <p:txBody>
          <a:bodyPr anchor="ctr">
            <a:noAutofit/>
          </a:bodyPr>
          <a:lstStyle/>
          <a:p>
            <a:r>
              <a:rPr lang="pt-BR" sz="4400" b="1" dirty="0"/>
              <a:t>Software Back Office Hospitalar</a:t>
            </a:r>
            <a:br>
              <a:rPr lang="pt-BR" sz="4400" b="1" dirty="0"/>
            </a:br>
            <a:r>
              <a:rPr lang="pt-BR" sz="2800" b="1" dirty="0"/>
              <a:t>Interoperabilidade em Sistemas </a:t>
            </a:r>
            <a:endParaRPr lang="pt-BR" sz="4400" b="1" dirty="0"/>
          </a:p>
        </p:txBody>
      </p:sp>
      <p:sp>
        <p:nvSpPr>
          <p:cNvPr id="4" name="Espaço Reservado para Rodapé 3">
            <a:extLst>
              <a:ext uri="{FF2B5EF4-FFF2-40B4-BE49-F238E27FC236}">
                <a16:creationId xmlns:a16="http://schemas.microsoft.com/office/drawing/2014/main" id="{B9144668-3473-8B50-9C6A-B49C35D89ACB}"/>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Espaço Reservado para Conteúdo 2">
            <a:extLst>
              <a:ext uri="{FF2B5EF4-FFF2-40B4-BE49-F238E27FC236}">
                <a16:creationId xmlns:a16="http://schemas.microsoft.com/office/drawing/2014/main" id="{66A655BB-F352-F791-A32B-F98E007FA8C1}"/>
              </a:ext>
            </a:extLst>
          </p:cNvPr>
          <p:cNvSpPr>
            <a:spLocks noGrp="1"/>
          </p:cNvSpPr>
          <p:nvPr>
            <p:ph idx="1"/>
          </p:nvPr>
        </p:nvSpPr>
        <p:spPr>
          <a:xfrm>
            <a:off x="765804" y="2149680"/>
            <a:ext cx="7531888" cy="2718174"/>
          </a:xfrm>
        </p:spPr>
        <p:txBody>
          <a:bodyPr anchor="t">
            <a:normAutofit/>
          </a:bodyPr>
          <a:lstStyle/>
          <a:p>
            <a:pPr algn="just"/>
            <a:r>
              <a:rPr lang="pt-BR" sz="1600" b="1" dirty="0"/>
              <a:t>Interoperabilidade em Sistemas: </a:t>
            </a:r>
            <a:r>
              <a:rPr lang="pt-BR" sz="1600" dirty="0">
                <a:latin typeface="Arial" panose="020B0604020202020204" pitchFamily="34" charset="0"/>
                <a:cs typeface="Arial" panose="020B0604020202020204" pitchFamily="34" charset="0"/>
              </a:rPr>
              <a:t>É a capacidade de </a:t>
            </a:r>
            <a:r>
              <a:rPr lang="pt-BR" sz="1600" b="1" dirty="0">
                <a:latin typeface="Arial" panose="020B0604020202020204" pitchFamily="34" charset="0"/>
                <a:cs typeface="Arial" panose="020B0604020202020204" pitchFamily="34" charset="0"/>
              </a:rPr>
              <a:t>diferentes sistemas de informação</a:t>
            </a:r>
            <a:r>
              <a:rPr lang="pt-BR" sz="1600" dirty="0">
                <a:latin typeface="Arial" panose="020B0604020202020204" pitchFamily="34" charset="0"/>
                <a:cs typeface="Arial" panose="020B0604020202020204" pitchFamily="34" charset="0"/>
              </a:rPr>
              <a:t> hospitalares </a:t>
            </a:r>
            <a:r>
              <a:rPr lang="pt-BR" sz="1600" b="1" dirty="0">
                <a:latin typeface="Arial" panose="020B0604020202020204" pitchFamily="34" charset="0"/>
                <a:cs typeface="Arial" panose="020B0604020202020204" pitchFamily="34" charset="0"/>
              </a:rPr>
              <a:t>trocarem e utilizarem dados de forma integrada e segura</a:t>
            </a:r>
            <a:r>
              <a:rPr lang="pt-BR" sz="1600" dirty="0">
                <a:latin typeface="Arial" panose="020B0604020202020204" pitchFamily="34" charset="0"/>
                <a:cs typeface="Arial" panose="020B0604020202020204" pitchFamily="34" charset="0"/>
              </a:rPr>
              <a:t>, permitindo continuidade assistencial, eficiência operacional e tomada de decisão.</a:t>
            </a:r>
          </a:p>
          <a:p>
            <a:pPr algn="just"/>
            <a:r>
              <a:rPr lang="pt-BR" sz="1600" b="1" dirty="0"/>
              <a:t>Back Office </a:t>
            </a:r>
            <a:r>
              <a:rPr lang="pt-BR" sz="1600" dirty="0">
                <a:latin typeface="Arial" panose="020B0604020202020204" pitchFamily="34" charset="0"/>
                <a:cs typeface="Arial" panose="020B0604020202020204" pitchFamily="34" charset="0"/>
              </a:rPr>
              <a:t>São </a:t>
            </a:r>
            <a:r>
              <a:rPr lang="pt-BR" sz="1600" b="1" dirty="0">
                <a:latin typeface="Arial" panose="020B0604020202020204" pitchFamily="34" charset="0"/>
                <a:cs typeface="Arial" panose="020B0604020202020204" pitchFamily="34" charset="0"/>
              </a:rPr>
              <a:t>Processos e ferramentas </a:t>
            </a:r>
            <a:r>
              <a:rPr lang="pt-BR" sz="1600" dirty="0">
                <a:latin typeface="Arial" panose="020B0604020202020204" pitchFamily="34" charset="0"/>
                <a:cs typeface="Arial" panose="020B0604020202020204" pitchFamily="34" charset="0"/>
              </a:rPr>
              <a:t>que gerenciam </a:t>
            </a:r>
            <a:r>
              <a:rPr lang="pt-BR" sz="1600" b="1" dirty="0">
                <a:latin typeface="Arial" panose="020B0604020202020204" pitchFamily="34" charset="0"/>
                <a:cs typeface="Arial" panose="020B0604020202020204" pitchFamily="34" charset="0"/>
              </a:rPr>
              <a:t>operações internas e administrativas</a:t>
            </a:r>
            <a:r>
              <a:rPr lang="pt-BR" sz="1600" dirty="0">
                <a:latin typeface="Arial" panose="020B0604020202020204" pitchFamily="34" charset="0"/>
                <a:cs typeface="Arial" panose="020B0604020202020204" pitchFamily="34" charset="0"/>
              </a:rPr>
              <a:t>, sem o contato direto com os pacientes. Compreende </a:t>
            </a:r>
            <a:r>
              <a:rPr lang="pt-BR" sz="1600" b="1" dirty="0">
                <a:latin typeface="Arial" panose="020B0604020202020204" pitchFamily="34" charset="0"/>
                <a:cs typeface="Arial" panose="020B0604020202020204" pitchFamily="34" charset="0"/>
              </a:rPr>
              <a:t>gestão financeira</a:t>
            </a:r>
            <a:r>
              <a:rPr lang="pt-BR" sz="1600" dirty="0">
                <a:latin typeface="Arial" panose="020B0604020202020204" pitchFamily="34" charset="0"/>
                <a:cs typeface="Arial" panose="020B0604020202020204" pitchFamily="34" charset="0"/>
              </a:rPr>
              <a:t>, </a:t>
            </a:r>
            <a:r>
              <a:rPr lang="pt-BR" sz="1600" b="1" dirty="0">
                <a:latin typeface="Arial" panose="020B0604020202020204" pitchFamily="34" charset="0"/>
                <a:cs typeface="Arial" panose="020B0604020202020204" pitchFamily="34" charset="0"/>
              </a:rPr>
              <a:t>recursos humanos, logística, faturamento, controle de estoque, compras, gestão de contratos e etc...</a:t>
            </a:r>
          </a:p>
          <a:p>
            <a:pPr algn="just"/>
            <a:r>
              <a:rPr lang="pt-BR" sz="1600" dirty="0">
                <a:latin typeface="Arial" panose="020B0604020202020204" pitchFamily="34" charset="0"/>
                <a:cs typeface="Arial" panose="020B0604020202020204" pitchFamily="34" charset="0"/>
              </a:rPr>
              <a:t>O </a:t>
            </a:r>
            <a:r>
              <a:rPr lang="pt-BR" sz="1600" b="1" dirty="0"/>
              <a:t>Back Office </a:t>
            </a:r>
            <a:r>
              <a:rPr lang="pt-BR" sz="1600" dirty="0">
                <a:latin typeface="Arial" panose="020B0604020202020204" pitchFamily="34" charset="0"/>
                <a:cs typeface="Arial" panose="020B0604020202020204" pitchFamily="34" charset="0"/>
              </a:rPr>
              <a:t>permite que profissionais se concentrem em </a:t>
            </a:r>
            <a:r>
              <a:rPr lang="pt-BR" sz="1600" b="1" dirty="0">
                <a:latin typeface="Arial" panose="020B0604020202020204" pitchFamily="34" charset="0"/>
                <a:cs typeface="Arial" panose="020B0604020202020204" pitchFamily="34" charset="0"/>
              </a:rPr>
              <a:t>atividades estratégicas</a:t>
            </a:r>
            <a:r>
              <a:rPr lang="pt-BR" sz="1600" dirty="0">
                <a:latin typeface="Arial" panose="020B0604020202020204" pitchFamily="34" charset="0"/>
                <a:cs typeface="Arial" panose="020B0604020202020204" pitchFamily="34" charset="0"/>
              </a:rPr>
              <a:t>, para a </a:t>
            </a:r>
            <a:r>
              <a:rPr lang="pt-BR" sz="1600" b="1" dirty="0">
                <a:latin typeface="Arial" panose="020B0604020202020204" pitchFamily="34" charset="0"/>
                <a:cs typeface="Arial" panose="020B0604020202020204" pitchFamily="34" charset="0"/>
              </a:rPr>
              <a:t>produtividade</a:t>
            </a:r>
            <a:r>
              <a:rPr lang="pt-BR" sz="1600" dirty="0">
                <a:latin typeface="Arial" panose="020B0604020202020204" pitchFamily="34" charset="0"/>
                <a:cs typeface="Arial" panose="020B0604020202020204" pitchFamily="34" charset="0"/>
              </a:rPr>
              <a:t> e a </a:t>
            </a:r>
            <a:r>
              <a:rPr lang="pt-BR" sz="1600" b="1" dirty="0">
                <a:latin typeface="Arial" panose="020B0604020202020204" pitchFamily="34" charset="0"/>
                <a:cs typeface="Arial" panose="020B0604020202020204" pitchFamily="34" charset="0"/>
              </a:rPr>
              <a:t>qualidade dos serviços prestados</a:t>
            </a:r>
            <a:r>
              <a:rPr lang="pt-BR" sz="1600" dirty="0">
                <a:latin typeface="Arial" panose="020B0604020202020204" pitchFamily="34" charset="0"/>
                <a:cs typeface="Arial" panose="020B0604020202020204" pitchFamily="34" charset="0"/>
              </a:rPr>
              <a:t>.</a:t>
            </a:r>
          </a:p>
        </p:txBody>
      </p:sp>
      <p:sp>
        <p:nvSpPr>
          <p:cNvPr id="5" name="Espaço Reservado para Rodapé 3">
            <a:extLst>
              <a:ext uri="{FF2B5EF4-FFF2-40B4-BE49-F238E27FC236}">
                <a16:creationId xmlns:a16="http://schemas.microsoft.com/office/drawing/2014/main" id="{DFF42B77-ED70-3BB6-744C-2AE45AA45895}"/>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pt-BR"/>
            </a:defPPr>
            <a:lvl1pPr marL="0" algn="ctr" defTabSz="914400" rtl="0" eaLnBrk="1" latinLnBrk="0" hangingPunct="1">
              <a:defRPr sz="9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ALVF – Associação Hospitalar Lenoir Vargas Ferreira</a:t>
            </a:r>
            <a:endParaRPr lang="en-US" dirty="0"/>
          </a:p>
        </p:txBody>
      </p:sp>
    </p:spTree>
    <p:extLst>
      <p:ext uri="{BB962C8B-B14F-4D97-AF65-F5344CB8AC3E}">
        <p14:creationId xmlns:p14="http://schemas.microsoft.com/office/powerpoint/2010/main" val="35110243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lipse 7">
            <a:extLst>
              <a:ext uri="{FF2B5EF4-FFF2-40B4-BE49-F238E27FC236}">
                <a16:creationId xmlns:a16="http://schemas.microsoft.com/office/drawing/2014/main" id="{C077CBE4-C779-B3B2-217D-2BC24BB52385}"/>
              </a:ext>
            </a:extLst>
          </p:cNvPr>
          <p:cNvSpPr/>
          <p:nvPr/>
        </p:nvSpPr>
        <p:spPr>
          <a:xfrm>
            <a:off x="934927" y="3134075"/>
            <a:ext cx="1857634"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Lavanderia</a:t>
            </a:r>
          </a:p>
        </p:txBody>
      </p:sp>
      <p:sp>
        <p:nvSpPr>
          <p:cNvPr id="2" name="Título 1">
            <a:extLst>
              <a:ext uri="{FF2B5EF4-FFF2-40B4-BE49-F238E27FC236}">
                <a16:creationId xmlns:a16="http://schemas.microsoft.com/office/drawing/2014/main" id="{C704905E-AB91-0314-49EB-07F0C0B29C21}"/>
              </a:ext>
            </a:extLst>
          </p:cNvPr>
          <p:cNvSpPr>
            <a:spLocks noGrp="1"/>
          </p:cNvSpPr>
          <p:nvPr>
            <p:ph type="title"/>
          </p:nvPr>
        </p:nvSpPr>
        <p:spPr>
          <a:xfrm>
            <a:off x="628650" y="247843"/>
            <a:ext cx="7886700" cy="564066"/>
          </a:xfrm>
        </p:spPr>
        <p:txBody>
          <a:bodyPr>
            <a:normAutofit fontScale="90000"/>
          </a:bodyPr>
          <a:lstStyle/>
          <a:p>
            <a:pPr algn="ctr"/>
            <a:r>
              <a:rPr lang="pt-BR" b="1" dirty="0"/>
              <a:t>Software Back Office</a:t>
            </a:r>
            <a:br>
              <a:rPr lang="pt-BR" b="1" dirty="0"/>
            </a:br>
            <a:r>
              <a:rPr lang="pt-BR" sz="2200" b="1" dirty="0"/>
              <a:t>Interoperabilidade em Sistemas</a:t>
            </a:r>
            <a:endParaRPr lang="pt-BR" b="1" dirty="0"/>
          </a:p>
        </p:txBody>
      </p:sp>
      <p:sp>
        <p:nvSpPr>
          <p:cNvPr id="4" name="Elipse 3">
            <a:extLst>
              <a:ext uri="{FF2B5EF4-FFF2-40B4-BE49-F238E27FC236}">
                <a16:creationId xmlns:a16="http://schemas.microsoft.com/office/drawing/2014/main" id="{441A2602-64E9-4076-273B-B771798BC6C5}"/>
              </a:ext>
            </a:extLst>
          </p:cNvPr>
          <p:cNvSpPr/>
          <p:nvPr/>
        </p:nvSpPr>
        <p:spPr>
          <a:xfrm>
            <a:off x="2172794" y="1712670"/>
            <a:ext cx="4434859" cy="1983082"/>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ln w="0"/>
                <a:solidFill>
                  <a:schemeClr val="tx1"/>
                </a:solidFill>
                <a:effectLst>
                  <a:outerShdw blurRad="38100" dist="19050" dir="2700000" algn="tl" rotWithShape="0">
                    <a:schemeClr val="dk1">
                      <a:alpha val="40000"/>
                    </a:schemeClr>
                  </a:outerShdw>
                </a:effectLst>
              </a:rPr>
              <a:t>Front office Hospitalar</a:t>
            </a:r>
          </a:p>
        </p:txBody>
      </p:sp>
      <p:sp>
        <p:nvSpPr>
          <p:cNvPr id="5" name="Elipse 4">
            <a:extLst>
              <a:ext uri="{FF2B5EF4-FFF2-40B4-BE49-F238E27FC236}">
                <a16:creationId xmlns:a16="http://schemas.microsoft.com/office/drawing/2014/main" id="{34E8240E-9204-8392-D6C6-BF9DE7517B17}"/>
              </a:ext>
            </a:extLst>
          </p:cNvPr>
          <p:cNvSpPr/>
          <p:nvPr/>
        </p:nvSpPr>
        <p:spPr>
          <a:xfrm>
            <a:off x="1088831" y="1371933"/>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Governança e Compliance</a:t>
            </a:r>
            <a:endParaRPr lang="pt-BR" sz="1400" b="1" dirty="0">
              <a:solidFill>
                <a:schemeClr val="tx1"/>
              </a:solidFill>
            </a:endParaRPr>
          </a:p>
        </p:txBody>
      </p:sp>
      <p:sp>
        <p:nvSpPr>
          <p:cNvPr id="6" name="Elipse 5">
            <a:extLst>
              <a:ext uri="{FF2B5EF4-FFF2-40B4-BE49-F238E27FC236}">
                <a16:creationId xmlns:a16="http://schemas.microsoft.com/office/drawing/2014/main" id="{1ADB9C70-2C8C-03DE-C1CD-5913DB5990D3}"/>
              </a:ext>
            </a:extLst>
          </p:cNvPr>
          <p:cNvSpPr/>
          <p:nvPr/>
        </p:nvSpPr>
        <p:spPr>
          <a:xfrm>
            <a:off x="344701" y="2275914"/>
            <a:ext cx="1857633"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Residência</a:t>
            </a:r>
          </a:p>
        </p:txBody>
      </p:sp>
      <p:sp>
        <p:nvSpPr>
          <p:cNvPr id="9" name="Elipse 8">
            <a:extLst>
              <a:ext uri="{FF2B5EF4-FFF2-40B4-BE49-F238E27FC236}">
                <a16:creationId xmlns:a16="http://schemas.microsoft.com/office/drawing/2014/main" id="{FAE7D24A-3D59-30C5-DD77-133F1A040314}"/>
              </a:ext>
            </a:extLst>
          </p:cNvPr>
          <p:cNvSpPr/>
          <p:nvPr/>
        </p:nvSpPr>
        <p:spPr>
          <a:xfrm>
            <a:off x="2560949" y="3620088"/>
            <a:ext cx="1662500" cy="103232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Regulação</a:t>
            </a:r>
            <a:r>
              <a:rPr lang="pt-BR" sz="1400" dirty="0"/>
              <a:t> </a:t>
            </a:r>
            <a:endParaRPr lang="pt-BR" sz="1400" b="1" dirty="0">
              <a:solidFill>
                <a:schemeClr val="tx1"/>
              </a:solidFill>
            </a:endParaRPr>
          </a:p>
        </p:txBody>
      </p:sp>
      <p:sp>
        <p:nvSpPr>
          <p:cNvPr id="10" name="Elipse 9">
            <a:extLst>
              <a:ext uri="{FF2B5EF4-FFF2-40B4-BE49-F238E27FC236}">
                <a16:creationId xmlns:a16="http://schemas.microsoft.com/office/drawing/2014/main" id="{F526A085-ACFE-EDCA-0F1D-105445B21CE7}"/>
              </a:ext>
            </a:extLst>
          </p:cNvPr>
          <p:cNvSpPr/>
          <p:nvPr/>
        </p:nvSpPr>
        <p:spPr>
          <a:xfrm>
            <a:off x="5742417" y="3266973"/>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Gestão Contábil e Financeira</a:t>
            </a:r>
            <a:endParaRPr lang="pt-BR" sz="1400" b="1" dirty="0">
              <a:solidFill>
                <a:schemeClr val="tx1"/>
              </a:solidFill>
            </a:endParaRPr>
          </a:p>
        </p:txBody>
      </p:sp>
      <p:sp>
        <p:nvSpPr>
          <p:cNvPr id="11" name="Elipse 10">
            <a:extLst>
              <a:ext uri="{FF2B5EF4-FFF2-40B4-BE49-F238E27FC236}">
                <a16:creationId xmlns:a16="http://schemas.microsoft.com/office/drawing/2014/main" id="{58B98F10-7322-58A0-9A8A-0DBD9796447E}"/>
              </a:ext>
            </a:extLst>
          </p:cNvPr>
          <p:cNvSpPr/>
          <p:nvPr/>
        </p:nvSpPr>
        <p:spPr>
          <a:xfrm>
            <a:off x="6607653" y="2410861"/>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Suprimentos</a:t>
            </a:r>
          </a:p>
        </p:txBody>
      </p:sp>
      <p:sp>
        <p:nvSpPr>
          <p:cNvPr id="12" name="Elipse 11">
            <a:extLst>
              <a:ext uri="{FF2B5EF4-FFF2-40B4-BE49-F238E27FC236}">
                <a16:creationId xmlns:a16="http://schemas.microsoft.com/office/drawing/2014/main" id="{39080A77-3822-85BF-14AF-23003172B357}"/>
              </a:ext>
            </a:extLst>
          </p:cNvPr>
          <p:cNvSpPr/>
          <p:nvPr/>
        </p:nvSpPr>
        <p:spPr>
          <a:xfrm>
            <a:off x="2686742" y="907273"/>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Faturamento</a:t>
            </a:r>
          </a:p>
        </p:txBody>
      </p:sp>
      <p:sp>
        <p:nvSpPr>
          <p:cNvPr id="13" name="Elipse 12">
            <a:extLst>
              <a:ext uri="{FF2B5EF4-FFF2-40B4-BE49-F238E27FC236}">
                <a16:creationId xmlns:a16="http://schemas.microsoft.com/office/drawing/2014/main" id="{ED1001E9-D93F-772C-7649-3E829532C28F}"/>
              </a:ext>
            </a:extLst>
          </p:cNvPr>
          <p:cNvSpPr/>
          <p:nvPr/>
        </p:nvSpPr>
        <p:spPr>
          <a:xfrm>
            <a:off x="6098504" y="1483029"/>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RH</a:t>
            </a:r>
          </a:p>
        </p:txBody>
      </p:sp>
      <p:sp>
        <p:nvSpPr>
          <p:cNvPr id="7" name="CaixaDeTexto 6">
            <a:extLst>
              <a:ext uri="{FF2B5EF4-FFF2-40B4-BE49-F238E27FC236}">
                <a16:creationId xmlns:a16="http://schemas.microsoft.com/office/drawing/2014/main" id="{F55F978B-87EA-5166-E8F4-D9E8D1851EDB}"/>
              </a:ext>
            </a:extLst>
          </p:cNvPr>
          <p:cNvSpPr txBox="1"/>
          <p:nvPr/>
        </p:nvSpPr>
        <p:spPr>
          <a:xfrm>
            <a:off x="219982" y="4811122"/>
            <a:ext cx="2466761" cy="1600438"/>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just"/>
            <a:r>
              <a:rPr lang="pt-BR" sz="1400" b="1" dirty="0"/>
              <a:t>Exemplos de Empresas Back Offices: </a:t>
            </a:r>
          </a:p>
          <a:p>
            <a:r>
              <a:rPr lang="pt-BR" sz="1400" dirty="0"/>
              <a:t>Q</a:t>
            </a:r>
            <a:r>
              <a:rPr lang="pt-BR" sz="1400" b="1" dirty="0"/>
              <a:t>u</a:t>
            </a:r>
            <a:r>
              <a:rPr lang="pt-BR" sz="1400" dirty="0"/>
              <a:t>estor Chapecó/SC,  </a:t>
            </a:r>
            <a:r>
              <a:rPr lang="pt-BR" sz="1400" dirty="0" err="1"/>
              <a:t>Senior</a:t>
            </a:r>
            <a:r>
              <a:rPr lang="pt-BR" sz="1400" dirty="0"/>
              <a:t>, TOTVS Protheus, SAP Business </a:t>
            </a:r>
            <a:r>
              <a:rPr lang="pt-BR" sz="1400" dirty="0" err="1"/>
              <a:t>One</a:t>
            </a:r>
            <a:r>
              <a:rPr lang="pt-BR" sz="1400" dirty="0"/>
              <a:t>,  </a:t>
            </a:r>
            <a:r>
              <a:rPr lang="pt-BR" sz="1400" dirty="0" err="1"/>
              <a:t>Sankhya</a:t>
            </a:r>
            <a:r>
              <a:rPr lang="pt-BR" sz="1400" dirty="0"/>
              <a:t>, Microsoft Dynamics, Oracle, CIGAME.</a:t>
            </a:r>
          </a:p>
        </p:txBody>
      </p:sp>
      <p:sp>
        <p:nvSpPr>
          <p:cNvPr id="14" name="Elipse 13">
            <a:extLst>
              <a:ext uri="{FF2B5EF4-FFF2-40B4-BE49-F238E27FC236}">
                <a16:creationId xmlns:a16="http://schemas.microsoft.com/office/drawing/2014/main" id="{B4F90534-5381-5584-85A9-C147B5D3E15B}"/>
              </a:ext>
            </a:extLst>
          </p:cNvPr>
          <p:cNvSpPr/>
          <p:nvPr/>
        </p:nvSpPr>
        <p:spPr>
          <a:xfrm>
            <a:off x="4542051" y="952032"/>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BI</a:t>
            </a:r>
          </a:p>
        </p:txBody>
      </p:sp>
      <p:sp>
        <p:nvSpPr>
          <p:cNvPr id="3" name="CaixaDeTexto 2">
            <a:extLst>
              <a:ext uri="{FF2B5EF4-FFF2-40B4-BE49-F238E27FC236}">
                <a16:creationId xmlns:a16="http://schemas.microsoft.com/office/drawing/2014/main" id="{E8C6EFCF-12AF-86E1-805D-6BBB311DB508}"/>
              </a:ext>
            </a:extLst>
          </p:cNvPr>
          <p:cNvSpPr txBox="1"/>
          <p:nvPr/>
        </p:nvSpPr>
        <p:spPr>
          <a:xfrm>
            <a:off x="2884289" y="4731460"/>
            <a:ext cx="6131457" cy="2031325"/>
          </a:xfrm>
          <a:prstGeom prst="rect">
            <a:avLst/>
          </a:prstGeom>
          <a:solidFill>
            <a:schemeClr val="accent2">
              <a:lumMod val="20000"/>
              <a:lumOff val="80000"/>
            </a:schemeClr>
          </a:solidFill>
        </p:spPr>
        <p:txBody>
          <a:bodyPr wrap="square" rtlCol="0">
            <a:spAutoFit/>
          </a:bodyPr>
          <a:lstStyle/>
          <a:p>
            <a:pPr algn="just"/>
            <a:r>
              <a:rPr lang="pt-BR" b="1" dirty="0"/>
              <a:t>“Front Office"</a:t>
            </a:r>
            <a:r>
              <a:rPr lang="pt-BR" dirty="0"/>
              <a:t> e </a:t>
            </a:r>
            <a:r>
              <a:rPr lang="pt-BR" b="1" dirty="0"/>
              <a:t>“Back Office“ </a:t>
            </a:r>
            <a:r>
              <a:rPr lang="pt-BR" dirty="0"/>
              <a:t>são sistemas que  </a:t>
            </a:r>
            <a:r>
              <a:rPr lang="pt-BR" b="1" dirty="0"/>
              <a:t>interagem</a:t>
            </a:r>
            <a:r>
              <a:rPr lang="pt-BR" dirty="0"/>
              <a:t> por meio de </a:t>
            </a:r>
            <a:r>
              <a:rPr lang="pt-BR" b="1" dirty="0"/>
              <a:t>APIs</a:t>
            </a:r>
            <a:r>
              <a:rPr lang="pt-BR" dirty="0"/>
              <a:t> que </a:t>
            </a:r>
            <a:r>
              <a:rPr lang="pt-BR" b="1" dirty="0"/>
              <a:t>encapsulam</a:t>
            </a:r>
            <a:r>
              <a:rPr lang="pt-BR" dirty="0"/>
              <a:t> </a:t>
            </a:r>
            <a:r>
              <a:rPr lang="pt-BR" b="1" dirty="0"/>
              <a:t>detalhes internos</a:t>
            </a:r>
            <a:r>
              <a:rPr lang="pt-BR" dirty="0"/>
              <a:t>,  </a:t>
            </a:r>
            <a:r>
              <a:rPr lang="pt-BR" b="1" dirty="0"/>
              <a:t>garantindo facilidade, segurança e integridade </a:t>
            </a:r>
            <a:r>
              <a:rPr lang="pt-BR" dirty="0"/>
              <a:t>na troca de informações. </a:t>
            </a:r>
          </a:p>
          <a:p>
            <a:pPr algn="just"/>
            <a:r>
              <a:rPr lang="pt-BR" dirty="0"/>
              <a:t>Essa abordagem padronizada assegura o </a:t>
            </a:r>
            <a:r>
              <a:rPr lang="pt-BR" b="1" dirty="0"/>
              <a:t>fluxo controlado dos processos</a:t>
            </a:r>
            <a:r>
              <a:rPr lang="pt-BR" dirty="0"/>
              <a:t>, promovendo </a:t>
            </a:r>
            <a:r>
              <a:rPr lang="pt-BR" b="1" dirty="0"/>
              <a:t>interoperabilidade</a:t>
            </a:r>
            <a:r>
              <a:rPr lang="pt-BR" dirty="0"/>
              <a:t>, escalabilidade e manutenção eficiente dos sistemas.</a:t>
            </a:r>
          </a:p>
        </p:txBody>
      </p:sp>
      <p:sp>
        <p:nvSpPr>
          <p:cNvPr id="15" name="Elipse 14">
            <a:extLst>
              <a:ext uri="{FF2B5EF4-FFF2-40B4-BE49-F238E27FC236}">
                <a16:creationId xmlns:a16="http://schemas.microsoft.com/office/drawing/2014/main" id="{86ADE0FE-B5B5-62BD-F262-14B5C64533A1}"/>
              </a:ext>
            </a:extLst>
          </p:cNvPr>
          <p:cNvSpPr/>
          <p:nvPr/>
        </p:nvSpPr>
        <p:spPr>
          <a:xfrm>
            <a:off x="4249878" y="3644073"/>
            <a:ext cx="1662500" cy="103232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Outros...</a:t>
            </a:r>
            <a:r>
              <a:rPr lang="pt-BR" sz="1400" dirty="0"/>
              <a:t> </a:t>
            </a:r>
            <a:endParaRPr lang="pt-BR" sz="1400" b="1" dirty="0">
              <a:solidFill>
                <a:schemeClr val="tx1"/>
              </a:solidFill>
            </a:endParaRPr>
          </a:p>
        </p:txBody>
      </p:sp>
    </p:spTree>
    <p:extLst>
      <p:ext uri="{BB962C8B-B14F-4D97-AF65-F5344CB8AC3E}">
        <p14:creationId xmlns:p14="http://schemas.microsoft.com/office/powerpoint/2010/main" val="23572907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0F36451-A7B4-EB35-F567-A87CBAEAED9F}"/>
            </a:ext>
          </a:extLst>
        </p:cNvPr>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EF64196-A332-BC39-ED82-94BC08F5B2E6}"/>
              </a:ext>
            </a:extLst>
          </p:cNvPr>
          <p:cNvSpPr>
            <a:spLocks noGrp="1"/>
          </p:cNvSpPr>
          <p:nvPr>
            <p:ph type="title"/>
          </p:nvPr>
        </p:nvSpPr>
        <p:spPr>
          <a:xfrm>
            <a:off x="180577" y="241416"/>
            <a:ext cx="7886700" cy="1375783"/>
          </a:xfrm>
        </p:spPr>
        <p:txBody>
          <a:bodyPr vert="horz" lIns="91440" tIns="45720" rIns="91440" bIns="45720" rtlCol="0" anchor="ctr">
            <a:normAutofit/>
          </a:bodyPr>
          <a:lstStyle/>
          <a:p>
            <a:pPr defTabSz="914400"/>
            <a:r>
              <a:rPr lang="en-US" sz="4500" b="1" kern="1200" dirty="0">
                <a:solidFill>
                  <a:schemeClr val="tx1"/>
                </a:solidFill>
                <a:latin typeface="+mj-lt"/>
                <a:ea typeface="+mj-ea"/>
                <a:cs typeface="+mj-cs"/>
              </a:rPr>
              <a:t>Back Office Questor</a:t>
            </a:r>
            <a:br>
              <a:rPr lang="en-US" sz="4500" b="1" kern="1200" dirty="0">
                <a:solidFill>
                  <a:schemeClr val="tx1"/>
                </a:solidFill>
                <a:latin typeface="+mj-lt"/>
                <a:ea typeface="+mj-ea"/>
                <a:cs typeface="+mj-cs"/>
              </a:rPr>
            </a:br>
            <a:r>
              <a:rPr lang="pt-BR" sz="2800" b="1" dirty="0"/>
              <a:t>Interoperabilidade em Sistemas</a:t>
            </a:r>
            <a:endParaRPr lang="en-US" sz="4500" b="1" kern="1200" dirty="0">
              <a:solidFill>
                <a:schemeClr val="tx1"/>
              </a:solidFill>
              <a:latin typeface="+mj-lt"/>
              <a:ea typeface="+mj-ea"/>
              <a:cs typeface="+mj-cs"/>
            </a:endParaRPr>
          </a:p>
        </p:txBody>
      </p:sp>
      <p:pic>
        <p:nvPicPr>
          <p:cNvPr id="4" name="Imagem 3">
            <a:extLst>
              <a:ext uri="{FF2B5EF4-FFF2-40B4-BE49-F238E27FC236}">
                <a16:creationId xmlns:a16="http://schemas.microsoft.com/office/drawing/2014/main" id="{CE0338C9-B462-C460-83F0-5DE8647203E0}"/>
              </a:ext>
            </a:extLst>
          </p:cNvPr>
          <p:cNvPicPr>
            <a:picLocks noChangeAspect="1"/>
          </p:cNvPicPr>
          <p:nvPr/>
        </p:nvPicPr>
        <p:blipFill>
          <a:blip r:embed="rId2"/>
          <a:stretch>
            <a:fillRect/>
          </a:stretch>
        </p:blipFill>
        <p:spPr>
          <a:xfrm>
            <a:off x="4495519" y="1896595"/>
            <a:ext cx="2036108" cy="3941180"/>
          </a:xfrm>
          <a:prstGeom prst="rect">
            <a:avLst/>
          </a:prstGeom>
          <a:ln>
            <a:solidFill>
              <a:schemeClr val="accent1"/>
            </a:solidFill>
          </a:ln>
        </p:spPr>
      </p:pic>
      <p:pic>
        <p:nvPicPr>
          <p:cNvPr id="6" name="Imagem 5">
            <a:extLst>
              <a:ext uri="{FF2B5EF4-FFF2-40B4-BE49-F238E27FC236}">
                <a16:creationId xmlns:a16="http://schemas.microsoft.com/office/drawing/2014/main" id="{E674A5C4-077C-3D1B-66AA-1D67A61C7B88}"/>
              </a:ext>
            </a:extLst>
          </p:cNvPr>
          <p:cNvPicPr>
            <a:picLocks noChangeAspect="1"/>
          </p:cNvPicPr>
          <p:nvPr/>
        </p:nvPicPr>
        <p:blipFill>
          <a:blip r:embed="rId3"/>
          <a:stretch>
            <a:fillRect/>
          </a:stretch>
        </p:blipFill>
        <p:spPr>
          <a:xfrm>
            <a:off x="142094" y="1913185"/>
            <a:ext cx="4230573" cy="2330583"/>
          </a:xfrm>
          <a:prstGeom prst="rect">
            <a:avLst/>
          </a:prstGeom>
          <a:ln>
            <a:solidFill>
              <a:schemeClr val="accent1"/>
            </a:solidFill>
          </a:ln>
          <a:effectLst>
            <a:outerShdw blurRad="50800" dist="50800" dir="5400000" algn="ctr" rotWithShape="0">
              <a:schemeClr val="bg1"/>
            </a:outerShdw>
          </a:effectLst>
        </p:spPr>
      </p:pic>
      <p:sp>
        <p:nvSpPr>
          <p:cNvPr id="7" name="CaixaDeTexto 6">
            <a:extLst>
              <a:ext uri="{FF2B5EF4-FFF2-40B4-BE49-F238E27FC236}">
                <a16:creationId xmlns:a16="http://schemas.microsoft.com/office/drawing/2014/main" id="{422CCDEE-724A-8093-7D97-E3C471BB1C74}"/>
              </a:ext>
            </a:extLst>
          </p:cNvPr>
          <p:cNvSpPr txBox="1"/>
          <p:nvPr/>
        </p:nvSpPr>
        <p:spPr>
          <a:xfrm>
            <a:off x="6642627" y="1278038"/>
            <a:ext cx="2289702" cy="5355312"/>
          </a:xfrm>
          <a:prstGeom prst="rect">
            <a:avLst/>
          </a:prstGeom>
          <a:noFill/>
          <a:ln>
            <a:solidFill>
              <a:schemeClr val="accent1"/>
            </a:solidFill>
          </a:ln>
        </p:spPr>
        <p:txBody>
          <a:bodyPr wrap="square" rtlCol="0">
            <a:spAutoFit/>
          </a:bodyPr>
          <a:lstStyle/>
          <a:p>
            <a:pPr marL="342900" indent="-342900">
              <a:buFont typeface="+mj-lt"/>
              <a:buAutoNum type="arabicPeriod"/>
            </a:pPr>
            <a:r>
              <a:rPr lang="pt-BR" dirty="0"/>
              <a:t>Há possibilidade de investimentos em apenas Infraestrutura.</a:t>
            </a:r>
          </a:p>
          <a:p>
            <a:pPr marL="342900" indent="-342900">
              <a:buFont typeface="+mj-lt"/>
              <a:buAutoNum type="arabicPeriod"/>
            </a:pPr>
            <a:r>
              <a:rPr lang="pt-BR" dirty="0"/>
              <a:t>Colaboração com a ALVF.</a:t>
            </a:r>
          </a:p>
          <a:p>
            <a:pPr marL="342900" indent="-342900">
              <a:buFont typeface="+mj-lt"/>
              <a:buAutoNum type="arabicPeriod"/>
            </a:pPr>
            <a:r>
              <a:rPr lang="pt-BR" dirty="0"/>
              <a:t>Investimentos atuais sendo empregados em um Módulo Fiscal instalado no HRO, com custo aproximado de R$ 2.000,00.</a:t>
            </a:r>
          </a:p>
          <a:p>
            <a:pPr marL="342900" indent="-342900">
              <a:buFont typeface="+mj-lt"/>
              <a:buAutoNum type="arabicPeriod"/>
            </a:pPr>
            <a:r>
              <a:rPr lang="pt-BR" dirty="0"/>
              <a:t>Negociação facilitada </a:t>
            </a:r>
            <a:r>
              <a:rPr lang="pt-BR"/>
              <a:t>e aproximada </a:t>
            </a:r>
            <a:r>
              <a:rPr lang="pt-BR" dirty="0"/>
              <a:t>– Empresa de Chapecó/SC.</a:t>
            </a:r>
          </a:p>
        </p:txBody>
      </p:sp>
      <p:sp>
        <p:nvSpPr>
          <p:cNvPr id="8" name="Espaço Reservado para Rodapé 3">
            <a:extLst>
              <a:ext uri="{FF2B5EF4-FFF2-40B4-BE49-F238E27FC236}">
                <a16:creationId xmlns:a16="http://schemas.microsoft.com/office/drawing/2014/main" id="{A1588DA7-4FA4-81D9-800D-5A73B8446C37}"/>
              </a:ext>
            </a:extLst>
          </p:cNvPr>
          <p:cNvSpPr>
            <a:spLocks noGrp="1"/>
          </p:cNvSpPr>
          <p:nvPr>
            <p:ph type="ftr" sz="quarter" idx="11"/>
          </p:nvPr>
        </p:nvSpPr>
        <p:spPr>
          <a:xfrm>
            <a:off x="3028950" y="6356351"/>
            <a:ext cx="3086100" cy="365125"/>
          </a:xfrm>
        </p:spPr>
        <p:txBody>
          <a:bodyPr/>
          <a:lstStyle/>
          <a:p>
            <a:r>
              <a:rPr lang="en-US" dirty="0"/>
              <a:t>ALVF – </a:t>
            </a:r>
            <a:r>
              <a:rPr lang="en-US" dirty="0" err="1"/>
              <a:t>Associação</a:t>
            </a:r>
            <a:r>
              <a:rPr lang="en-US" dirty="0"/>
              <a:t> </a:t>
            </a:r>
            <a:r>
              <a:rPr lang="en-US" dirty="0" err="1"/>
              <a:t>Hospitalar</a:t>
            </a:r>
            <a:r>
              <a:rPr lang="en-US" dirty="0"/>
              <a:t> Lenoir Vargas Ferreira</a:t>
            </a:r>
          </a:p>
        </p:txBody>
      </p:sp>
    </p:spTree>
    <p:extLst>
      <p:ext uri="{BB962C8B-B14F-4D97-AF65-F5344CB8AC3E}">
        <p14:creationId xmlns:p14="http://schemas.microsoft.com/office/powerpoint/2010/main" val="228055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9FA250EC-9FE2-BD09-8C2B-8E9168889041}"/>
            </a:ext>
          </a:extLst>
        </p:cNvPr>
        <p:cNvGrpSpPr/>
        <p:nvPr/>
      </p:nvGrpSpPr>
      <p:grpSpPr>
        <a:xfrm>
          <a:off x="0" y="0"/>
          <a:ext cx="0" cy="0"/>
          <a:chOff x="0" y="0"/>
          <a:chExt cx="0" cy="0"/>
        </a:xfrm>
      </p:grpSpPr>
      <p:sp>
        <p:nvSpPr>
          <p:cNvPr id="263" name="Google Shape;263;g2207cedb8ab_0_0">
            <a:extLst>
              <a:ext uri="{FF2B5EF4-FFF2-40B4-BE49-F238E27FC236}">
                <a16:creationId xmlns:a16="http://schemas.microsoft.com/office/drawing/2014/main" id="{70798302-4FC9-8A8F-E875-DE8FF4780DF4}"/>
              </a:ext>
            </a:extLst>
          </p:cNvPr>
          <p:cNvSpPr txBox="1">
            <a:spLocks noGrp="1"/>
          </p:cNvSpPr>
          <p:nvPr>
            <p:ph type="title"/>
          </p:nvPr>
        </p:nvSpPr>
        <p:spPr>
          <a:xfrm>
            <a:off x="179407" y="78714"/>
            <a:ext cx="7886700" cy="536486"/>
          </a:xfrm>
          <a:prstGeom prst="rect">
            <a:avLst/>
          </a:prstGeom>
          <a:noFill/>
          <a:ln>
            <a:noFill/>
          </a:ln>
        </p:spPr>
        <p:txBody>
          <a:bodyPr spcFirstLastPara="1" vert="horz" wrap="square" lIns="68569" tIns="34275" rIns="68569" bIns="34275" rtlCol="0" anchor="ctr" anchorCtr="0">
            <a:normAutofit/>
          </a:bodyPr>
          <a:lstStyle/>
          <a:p>
            <a:r>
              <a:rPr lang="pt-BR" b="1" dirty="0"/>
              <a:t>G-</a:t>
            </a:r>
            <a:r>
              <a:rPr lang="pt-BR" b="1" dirty="0" err="1"/>
              <a:t>Hosp</a:t>
            </a:r>
            <a:r>
              <a:rPr lang="pt-BR" b="1" dirty="0"/>
              <a:t> (Sistema atual)</a:t>
            </a:r>
            <a:endParaRPr b="1" dirty="0"/>
          </a:p>
        </p:txBody>
      </p:sp>
      <p:sp>
        <p:nvSpPr>
          <p:cNvPr id="2" name="Google Shape;264;g2207cedb8ab_0_0">
            <a:extLst>
              <a:ext uri="{FF2B5EF4-FFF2-40B4-BE49-F238E27FC236}">
                <a16:creationId xmlns:a16="http://schemas.microsoft.com/office/drawing/2014/main" id="{41C2B28B-14D6-FD58-8CCA-F14662304D3D}"/>
              </a:ext>
            </a:extLst>
          </p:cNvPr>
          <p:cNvSpPr txBox="1">
            <a:spLocks/>
          </p:cNvSpPr>
          <p:nvPr/>
        </p:nvSpPr>
        <p:spPr>
          <a:xfrm>
            <a:off x="283029" y="2083443"/>
            <a:ext cx="8556171" cy="4502415"/>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15000"/>
              </a:lnSpc>
              <a:spcAft>
                <a:spcPts val="800"/>
              </a:spcAft>
              <a:buNone/>
            </a:pPr>
            <a:r>
              <a:rPr lang="pt-BR" sz="2400" b="1" kern="100" dirty="0">
                <a:effectLst/>
                <a:latin typeface="Aptos" panose="020B0004020202020204" pitchFamily="34" charset="0"/>
                <a:ea typeface="Aptos" panose="020B0004020202020204" pitchFamily="34" charset="0"/>
                <a:cs typeface="Times New Roman" panose="02020603050405020304" pitchFamily="18" charset="0"/>
              </a:rPr>
              <a:t>1. Quantidade de Horas e Valores Totais</a:t>
            </a:r>
          </a:p>
          <a:p>
            <a:pPr marL="531813" lvl="1" indent="-342900">
              <a:lnSpc>
                <a:spcPct val="115000"/>
              </a:lnSpc>
              <a:spcAft>
                <a:spcPts val="800"/>
              </a:spcAft>
              <a:buSzPts val="1000"/>
              <a:buFont typeface="Symbol" panose="05050102010706020507" pitchFamily="18" charset="2"/>
              <a:buChar char=""/>
              <a:tabLst>
                <a:tab pos="457200" algn="l"/>
              </a:tabLst>
            </a:pPr>
            <a:r>
              <a:rPr lang="pt-BR" sz="2400" kern="100" dirty="0">
                <a:effectLst/>
                <a:latin typeface="Aptos" panose="020B0004020202020204" pitchFamily="34" charset="0"/>
                <a:ea typeface="Aptos" panose="020B0004020202020204" pitchFamily="34" charset="0"/>
                <a:cs typeface="Times New Roman" panose="02020603050405020304" pitchFamily="18" charset="0"/>
              </a:rPr>
              <a:t>O </a:t>
            </a:r>
            <a:r>
              <a:rPr lang="pt-BR" sz="2400" b="1" kern="100" dirty="0">
                <a:effectLst/>
                <a:latin typeface="Aptos" panose="020B0004020202020204" pitchFamily="34" charset="0"/>
                <a:ea typeface="Aptos" panose="020B0004020202020204" pitchFamily="34" charset="0"/>
                <a:cs typeface="Times New Roman" panose="02020603050405020304" pitchFamily="18" charset="0"/>
              </a:rPr>
              <a:t>7º Termo Aditivo, adicionou 2.296 horas </a:t>
            </a:r>
            <a:r>
              <a:rPr lang="pt-BR" sz="2400" kern="100" dirty="0">
                <a:effectLst/>
                <a:latin typeface="Aptos" panose="020B0004020202020204" pitchFamily="34" charset="0"/>
                <a:ea typeface="Aptos" panose="020B0004020202020204" pitchFamily="34" charset="0"/>
                <a:cs typeface="Times New Roman" panose="02020603050405020304" pitchFamily="18" charset="0"/>
              </a:rPr>
              <a:t>para melhorias do sistema G-HOSP.</a:t>
            </a:r>
          </a:p>
          <a:p>
            <a:pPr marL="531813" lvl="1" indent="-342900">
              <a:lnSpc>
                <a:spcPct val="115000"/>
              </a:lnSpc>
              <a:spcAft>
                <a:spcPts val="800"/>
              </a:spcAft>
              <a:buSzPts val="1000"/>
              <a:buFont typeface="Symbol" panose="05050102010706020507" pitchFamily="18" charset="2"/>
              <a:buChar char=""/>
              <a:tabLst>
                <a:tab pos="457200" algn="l"/>
              </a:tabLst>
            </a:pPr>
            <a:r>
              <a:rPr lang="pt-BR" sz="2400" kern="100" dirty="0">
                <a:effectLst/>
                <a:latin typeface="Aptos" panose="020B0004020202020204" pitchFamily="34" charset="0"/>
                <a:ea typeface="Aptos" panose="020B0004020202020204" pitchFamily="34" charset="0"/>
                <a:cs typeface="Times New Roman" panose="02020603050405020304" pitchFamily="18" charset="0"/>
              </a:rPr>
              <a:t>O valor estimado para execução das melhorias foi de </a:t>
            </a:r>
            <a:r>
              <a:rPr lang="pt-BR" sz="2400" b="1" kern="100" dirty="0">
                <a:effectLst/>
                <a:latin typeface="Aptos" panose="020B0004020202020204" pitchFamily="34" charset="0"/>
                <a:ea typeface="Aptos" panose="020B0004020202020204" pitchFamily="34" charset="0"/>
                <a:cs typeface="Times New Roman" panose="02020603050405020304" pitchFamily="18" charset="0"/>
              </a:rPr>
              <a:t>R$ 321.440,00</a:t>
            </a:r>
            <a:r>
              <a:rPr lang="pt-BR" sz="2400" kern="100" dirty="0">
                <a:effectLst/>
                <a:latin typeface="Aptos" panose="020B0004020202020204" pitchFamily="34" charset="0"/>
                <a:ea typeface="Aptos" panose="020B0004020202020204" pitchFamily="34" charset="0"/>
                <a:cs typeface="Times New Roman" panose="02020603050405020304" pitchFamily="18" charset="0"/>
              </a:rPr>
              <a:t>, com um desconto aplicado de </a:t>
            </a:r>
            <a:r>
              <a:rPr lang="pt-BR" sz="2400" b="1" kern="100" dirty="0">
                <a:latin typeface="Aptos" panose="020B0004020202020204" pitchFamily="34" charset="0"/>
                <a:cs typeface="Times New Roman" panose="02020603050405020304" pitchFamily="18" charset="0"/>
              </a:rPr>
              <a:t>R$ 137.760,00</a:t>
            </a:r>
            <a:r>
              <a:rPr lang="pt-BR" sz="2400" kern="100" dirty="0">
                <a:effectLst/>
                <a:latin typeface="Aptos" panose="020B0004020202020204" pitchFamily="34" charset="0"/>
                <a:ea typeface="Aptos" panose="020B0004020202020204" pitchFamily="34" charset="0"/>
                <a:cs typeface="Times New Roman" panose="02020603050405020304" pitchFamily="18" charset="0"/>
              </a:rPr>
              <a:t>, ficando em R$ </a:t>
            </a:r>
            <a:r>
              <a:rPr lang="pt-BR" sz="2400" b="1" kern="100" dirty="0">
                <a:effectLst/>
                <a:latin typeface="Aptos" panose="020B0004020202020204" pitchFamily="34" charset="0"/>
                <a:ea typeface="Aptos" panose="020B0004020202020204" pitchFamily="34" charset="0"/>
                <a:cs typeface="Times New Roman" panose="02020603050405020304" pitchFamily="18" charset="0"/>
              </a:rPr>
              <a:t>183.680,00.</a:t>
            </a:r>
          </a:p>
        </p:txBody>
      </p:sp>
      <p:pic>
        <p:nvPicPr>
          <p:cNvPr id="3" name="Imagem 2" descr="Placa azul com letras brancas em fundo preto&#10;&#10;O conteúdo gerado por IA pode estar incorreto.">
            <a:extLst>
              <a:ext uri="{FF2B5EF4-FFF2-40B4-BE49-F238E27FC236}">
                <a16:creationId xmlns:a16="http://schemas.microsoft.com/office/drawing/2014/main" id="{F5342628-B013-F37D-CCFC-07B80DF99FDC}"/>
              </a:ext>
            </a:extLst>
          </p:cNvPr>
          <p:cNvPicPr>
            <a:picLocks noChangeAspect="1"/>
          </p:cNvPicPr>
          <p:nvPr/>
        </p:nvPicPr>
        <p:blipFill>
          <a:blip r:embed="rId3"/>
          <a:stretch>
            <a:fillRect/>
          </a:stretch>
        </p:blipFill>
        <p:spPr>
          <a:xfrm>
            <a:off x="7609179" y="719027"/>
            <a:ext cx="1251792" cy="687886"/>
          </a:xfrm>
          <a:prstGeom prst="rect">
            <a:avLst/>
          </a:prstGeom>
        </p:spPr>
      </p:pic>
      <p:sp>
        <p:nvSpPr>
          <p:cNvPr id="5" name="CaixaDeTexto 4">
            <a:extLst>
              <a:ext uri="{FF2B5EF4-FFF2-40B4-BE49-F238E27FC236}">
                <a16:creationId xmlns:a16="http://schemas.microsoft.com/office/drawing/2014/main" id="{94FC4F33-5764-6207-CA1E-90A128A53E70}"/>
              </a:ext>
            </a:extLst>
          </p:cNvPr>
          <p:cNvSpPr txBox="1"/>
          <p:nvPr/>
        </p:nvSpPr>
        <p:spPr>
          <a:xfrm>
            <a:off x="179407" y="914155"/>
            <a:ext cx="7286263" cy="713722"/>
          </a:xfrm>
          <a:prstGeom prst="rect">
            <a:avLst/>
          </a:prstGeom>
          <a:noFill/>
        </p:spPr>
        <p:txBody>
          <a:bodyPr wrap="square">
            <a:spAutoFit/>
          </a:bodyPr>
          <a:lstStyle/>
          <a:p>
            <a:pPr marL="0" indent="0">
              <a:lnSpc>
                <a:spcPct val="115000"/>
              </a:lnSpc>
              <a:spcAft>
                <a:spcPts val="800"/>
              </a:spcAft>
              <a:buNone/>
            </a:pPr>
            <a:r>
              <a:rPr lang="pt-BR" sz="1800" kern="100" dirty="0">
                <a:latin typeface="Aptos" panose="020B0004020202020204" pitchFamily="34" charset="0"/>
                <a:cs typeface="Times New Roman" panose="02020603050405020304" pitchFamily="18" charset="0"/>
              </a:rPr>
              <a:t>Propostas para Manutenções e Melhorias no G-</a:t>
            </a:r>
            <a:r>
              <a:rPr lang="pt-BR" sz="1800" kern="100" dirty="0" err="1">
                <a:latin typeface="Aptos" panose="020B0004020202020204" pitchFamily="34" charset="0"/>
                <a:cs typeface="Times New Roman" panose="02020603050405020304" pitchFamily="18" charset="0"/>
              </a:rPr>
              <a:t>Hosp</a:t>
            </a:r>
            <a:r>
              <a:rPr lang="pt-BR" sz="1800" kern="100" dirty="0">
                <a:latin typeface="Aptos" panose="020B0004020202020204" pitchFamily="34" charset="0"/>
                <a:cs typeface="Times New Roman" panose="02020603050405020304" pitchFamily="18" charset="0"/>
              </a:rPr>
              <a:t> - Aditivo para a execução de melhorias no sistema de 19 de outubro de 2018:</a:t>
            </a:r>
          </a:p>
        </p:txBody>
      </p:sp>
    </p:spTree>
    <p:extLst>
      <p:ext uri="{BB962C8B-B14F-4D97-AF65-F5344CB8AC3E}">
        <p14:creationId xmlns:p14="http://schemas.microsoft.com/office/powerpoint/2010/main" val="24103247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DCCF18B-E2B3-52ED-DA51-BA2D908A3088}"/>
            </a:ext>
          </a:extLst>
        </p:cNvPr>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EE026B2-D6E8-CFB8-32A9-F7DCAD60F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59FA763-EA73-C911-D587-54447E12AF2E}"/>
              </a:ext>
            </a:extLst>
          </p:cNvPr>
          <p:cNvSpPr>
            <a:spLocks noGrp="1"/>
          </p:cNvSpPr>
          <p:nvPr>
            <p:ph type="title"/>
          </p:nvPr>
        </p:nvSpPr>
        <p:spPr>
          <a:xfrm>
            <a:off x="293415" y="557190"/>
            <a:ext cx="8346288" cy="1213738"/>
          </a:xfrm>
        </p:spPr>
        <p:txBody>
          <a:bodyPr vert="horz" lIns="91440" tIns="45720" rIns="91440" bIns="45720" rtlCol="0" anchor="ctr">
            <a:normAutofit/>
          </a:bodyPr>
          <a:lstStyle/>
          <a:p>
            <a:pPr defTabSz="914400"/>
            <a:r>
              <a:rPr lang="en-US" sz="4500" b="1" kern="1200" dirty="0">
                <a:solidFill>
                  <a:schemeClr val="tx1"/>
                </a:solidFill>
                <a:latin typeface="+mj-lt"/>
                <a:ea typeface="+mj-ea"/>
                <a:cs typeface="+mj-cs"/>
              </a:rPr>
              <a:t>Back Office </a:t>
            </a:r>
            <a:r>
              <a:rPr lang="en-US" sz="4500" b="1" kern="1200" dirty="0" err="1">
                <a:solidFill>
                  <a:schemeClr val="tx1"/>
                </a:solidFill>
                <a:latin typeface="+mj-lt"/>
                <a:ea typeface="+mj-ea"/>
                <a:cs typeface="+mj-cs"/>
              </a:rPr>
              <a:t>Totvs</a:t>
            </a:r>
            <a:br>
              <a:rPr lang="en-US" sz="4500" b="1" kern="1200" dirty="0">
                <a:solidFill>
                  <a:schemeClr val="tx1"/>
                </a:solidFill>
                <a:latin typeface="+mj-lt"/>
                <a:ea typeface="+mj-ea"/>
                <a:cs typeface="+mj-cs"/>
              </a:rPr>
            </a:br>
            <a:r>
              <a:rPr lang="pt-BR" sz="2800" b="1" dirty="0"/>
              <a:t>Interoperabilidade em Sistemas</a:t>
            </a:r>
            <a:endParaRPr lang="en-US" sz="4500" b="1" dirty="0"/>
          </a:p>
        </p:txBody>
      </p:sp>
      <p:pic>
        <p:nvPicPr>
          <p:cNvPr id="19" name="Imagem 18" descr="Tabela&#10;&#10;O conteúdo gerado por IA pode estar incorreto.">
            <a:extLst>
              <a:ext uri="{FF2B5EF4-FFF2-40B4-BE49-F238E27FC236}">
                <a16:creationId xmlns:a16="http://schemas.microsoft.com/office/drawing/2014/main" id="{BA0F3572-2B1F-DE9C-383A-E4AEEF928E69}"/>
              </a:ext>
            </a:extLst>
          </p:cNvPr>
          <p:cNvPicPr>
            <a:picLocks noChangeAspect="1"/>
          </p:cNvPicPr>
          <p:nvPr/>
        </p:nvPicPr>
        <p:blipFill>
          <a:blip r:embed="rId2"/>
          <a:stretch>
            <a:fillRect/>
          </a:stretch>
        </p:blipFill>
        <p:spPr>
          <a:xfrm>
            <a:off x="194161" y="1925225"/>
            <a:ext cx="1996455" cy="3071468"/>
          </a:xfrm>
          <a:prstGeom prst="rect">
            <a:avLst/>
          </a:prstGeom>
        </p:spPr>
      </p:pic>
      <p:pic>
        <p:nvPicPr>
          <p:cNvPr id="17" name="Imagem 16" descr="Texto&#10;&#10;O conteúdo gerado por IA pode estar incorreto.">
            <a:extLst>
              <a:ext uri="{FF2B5EF4-FFF2-40B4-BE49-F238E27FC236}">
                <a16:creationId xmlns:a16="http://schemas.microsoft.com/office/drawing/2014/main" id="{3F39101A-C768-208A-FC62-E16A5CE323AA}"/>
              </a:ext>
            </a:extLst>
          </p:cNvPr>
          <p:cNvPicPr>
            <a:picLocks noChangeAspect="1"/>
          </p:cNvPicPr>
          <p:nvPr/>
        </p:nvPicPr>
        <p:blipFill>
          <a:blip r:embed="rId3"/>
          <a:stretch>
            <a:fillRect/>
          </a:stretch>
        </p:blipFill>
        <p:spPr>
          <a:xfrm>
            <a:off x="2384777" y="1925225"/>
            <a:ext cx="4171241" cy="2627881"/>
          </a:xfrm>
          <a:prstGeom prst="rect">
            <a:avLst/>
          </a:prstGeom>
        </p:spPr>
      </p:pic>
      <p:pic>
        <p:nvPicPr>
          <p:cNvPr id="21" name="Imagem 20" descr="Interface gráfica do usuário, Aplicativo&#10;&#10;O conteúdo gerado por IA pode estar incorreto.">
            <a:extLst>
              <a:ext uri="{FF2B5EF4-FFF2-40B4-BE49-F238E27FC236}">
                <a16:creationId xmlns:a16="http://schemas.microsoft.com/office/drawing/2014/main" id="{A1E00192-DC58-DD10-089B-5D793747E4B5}"/>
              </a:ext>
            </a:extLst>
          </p:cNvPr>
          <p:cNvPicPr>
            <a:picLocks noChangeAspect="1"/>
          </p:cNvPicPr>
          <p:nvPr/>
        </p:nvPicPr>
        <p:blipFill>
          <a:blip r:embed="rId4"/>
          <a:stretch>
            <a:fillRect/>
          </a:stretch>
        </p:blipFill>
        <p:spPr>
          <a:xfrm>
            <a:off x="5632202" y="4645636"/>
            <a:ext cx="3243064" cy="1710715"/>
          </a:xfrm>
          <a:prstGeom prst="rect">
            <a:avLst/>
          </a:prstGeom>
        </p:spPr>
      </p:pic>
      <p:sp>
        <p:nvSpPr>
          <p:cNvPr id="3" name="Espaço Reservado para Rodapé 3">
            <a:extLst>
              <a:ext uri="{FF2B5EF4-FFF2-40B4-BE49-F238E27FC236}">
                <a16:creationId xmlns:a16="http://schemas.microsoft.com/office/drawing/2014/main" id="{CAB56616-88AA-5525-BFE8-3802CEF33EE3}"/>
              </a:ext>
            </a:extLst>
          </p:cNvPr>
          <p:cNvSpPr>
            <a:spLocks noGrp="1"/>
          </p:cNvSpPr>
          <p:nvPr>
            <p:ph type="ftr" sz="quarter" idx="11"/>
          </p:nvPr>
        </p:nvSpPr>
        <p:spPr>
          <a:xfrm>
            <a:off x="3028950" y="6356351"/>
            <a:ext cx="3086100" cy="365125"/>
          </a:xfrm>
        </p:spPr>
        <p:txBody>
          <a:bodyPr/>
          <a:lstStyle/>
          <a:p>
            <a:r>
              <a:rPr lang="en-US" dirty="0"/>
              <a:t>ALVF – </a:t>
            </a:r>
            <a:r>
              <a:rPr lang="en-US" dirty="0" err="1"/>
              <a:t>Associação</a:t>
            </a:r>
            <a:r>
              <a:rPr lang="en-US" dirty="0"/>
              <a:t> </a:t>
            </a:r>
            <a:r>
              <a:rPr lang="en-US" dirty="0" err="1"/>
              <a:t>Hospitalar</a:t>
            </a:r>
            <a:r>
              <a:rPr lang="en-US" dirty="0"/>
              <a:t> Lenoir Vargas Ferreira</a:t>
            </a:r>
          </a:p>
        </p:txBody>
      </p:sp>
    </p:spTree>
    <p:extLst>
      <p:ext uri="{BB962C8B-B14F-4D97-AF65-F5344CB8AC3E}">
        <p14:creationId xmlns:p14="http://schemas.microsoft.com/office/powerpoint/2010/main" val="40271962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46D95EC-0672-DE01-793D-B83BCE6F356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0E3F1A-4C66-0C45-FE3D-28FDD3D5E7C0}"/>
              </a:ext>
            </a:extLst>
          </p:cNvPr>
          <p:cNvSpPr>
            <a:spLocks noGrp="1"/>
          </p:cNvSpPr>
          <p:nvPr>
            <p:ph type="title"/>
          </p:nvPr>
        </p:nvSpPr>
        <p:spPr>
          <a:xfrm>
            <a:off x="4942996" y="4267832"/>
            <a:ext cx="3604497" cy="1297115"/>
          </a:xfrm>
        </p:spPr>
        <p:txBody>
          <a:bodyPr vert="horz" lIns="91440" tIns="45720" rIns="91440" bIns="45720" rtlCol="0" anchor="t">
            <a:normAutofit/>
          </a:bodyPr>
          <a:lstStyle/>
          <a:p>
            <a:pPr defTabSz="914400"/>
            <a:r>
              <a:rPr lang="en-US" sz="3500" b="1" kern="1200">
                <a:solidFill>
                  <a:schemeClr val="tx2"/>
                </a:solidFill>
                <a:latin typeface="+mj-lt"/>
                <a:ea typeface="+mj-ea"/>
                <a:cs typeface="+mj-cs"/>
              </a:rPr>
              <a:t>Parcerias</a:t>
            </a:r>
          </a:p>
        </p:txBody>
      </p:sp>
      <p:pic>
        <p:nvPicPr>
          <p:cNvPr id="3" name="Imagem 2" descr="Placa azul com letras brancas em fundo preto&#10;&#10;O conteúdo gerado por IA pode estar incorreto.">
            <a:extLst>
              <a:ext uri="{FF2B5EF4-FFF2-40B4-BE49-F238E27FC236}">
                <a16:creationId xmlns:a16="http://schemas.microsoft.com/office/drawing/2014/main" id="{0D03B24D-B585-90ED-5439-AF4AC847CD5E}"/>
              </a:ext>
            </a:extLst>
          </p:cNvPr>
          <p:cNvPicPr>
            <a:picLocks noChangeAspect="1"/>
          </p:cNvPicPr>
          <p:nvPr/>
        </p:nvPicPr>
        <p:blipFill>
          <a:blip r:embed="rId2"/>
          <a:stretch>
            <a:fillRect/>
          </a:stretch>
        </p:blipFill>
        <p:spPr>
          <a:xfrm>
            <a:off x="255352" y="3032706"/>
            <a:ext cx="3106320" cy="1706987"/>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89" y="-5977"/>
            <a:ext cx="467900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Espaço Reservado para Rodapé 3">
            <a:extLst>
              <a:ext uri="{FF2B5EF4-FFF2-40B4-BE49-F238E27FC236}">
                <a16:creationId xmlns:a16="http://schemas.microsoft.com/office/drawing/2014/main" id="{89FA7B33-E48A-CC92-B44A-195836C89F9E}"/>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lnSpc>
                <a:spcPct val="90000"/>
              </a:lnSpc>
              <a:spcAft>
                <a:spcPts val="600"/>
              </a:spcAft>
            </a:pPr>
            <a:r>
              <a:rPr lang="en-US" sz="1000" kern="1200">
                <a:solidFill>
                  <a:schemeClr val="tx1">
                    <a:tint val="7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10133252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3504" y="802955"/>
            <a:ext cx="3574747" cy="1454051"/>
          </a:xfrm>
        </p:spPr>
        <p:txBody>
          <a:bodyPr>
            <a:normAutofit/>
          </a:bodyPr>
          <a:lstStyle/>
          <a:p>
            <a:r>
              <a:rPr lang="pt-BR" sz="3100" b="1">
                <a:solidFill>
                  <a:schemeClr val="tx2"/>
                </a:solidFill>
              </a:rPr>
              <a:t>Institucionais</a:t>
            </a:r>
          </a:p>
        </p:txBody>
      </p:sp>
      <p:sp>
        <p:nvSpPr>
          <p:cNvPr id="3" name="Content Placeholder 2"/>
          <p:cNvSpPr>
            <a:spLocks noGrp="1"/>
          </p:cNvSpPr>
          <p:nvPr>
            <p:ph idx="1"/>
          </p:nvPr>
        </p:nvSpPr>
        <p:spPr>
          <a:xfrm>
            <a:off x="603504" y="2421683"/>
            <a:ext cx="3574461" cy="3353476"/>
          </a:xfrm>
        </p:spPr>
        <p:txBody>
          <a:bodyPr anchor="t">
            <a:normAutofit/>
          </a:bodyPr>
          <a:lstStyle/>
          <a:p>
            <a:pPr lvl="1"/>
            <a:r>
              <a:rPr lang="pt-BR" sz="1600">
                <a:solidFill>
                  <a:schemeClr val="tx2"/>
                </a:solidFill>
              </a:rPr>
              <a:t> ALVF</a:t>
            </a:r>
          </a:p>
          <a:p>
            <a:pPr lvl="1"/>
            <a:r>
              <a:rPr lang="pt-BR" sz="1600">
                <a:solidFill>
                  <a:schemeClr val="tx2"/>
                </a:solidFill>
              </a:rPr>
              <a:t> Instituições desenvolvedoras de soluções Abertas</a:t>
            </a:r>
          </a:p>
          <a:p>
            <a:pPr lvl="1"/>
            <a:r>
              <a:rPr lang="pt-BR" sz="1600">
                <a:solidFill>
                  <a:schemeClr val="tx2"/>
                </a:solidFill>
              </a:rPr>
              <a:t> Universidades</a:t>
            </a:r>
          </a:p>
          <a:p>
            <a:pPr lvl="1"/>
            <a:r>
              <a:rPr lang="pt-BR" sz="1600">
                <a:solidFill>
                  <a:schemeClr val="tx2"/>
                </a:solidFill>
              </a:rPr>
              <a:t> Demais Parceiros</a:t>
            </a:r>
          </a:p>
        </p:txBody>
      </p:sp>
      <p:grpSp>
        <p:nvGrpSpPr>
          <p:cNvPr id="14" name="Group 13">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63680" y="-16714"/>
            <a:ext cx="4780320" cy="6874714"/>
            <a:chOff x="5818240" y="-1"/>
            <a:chExt cx="6373761" cy="6874714"/>
          </a:xfrm>
        </p:grpSpPr>
        <p:sp>
          <p:nvSpPr>
            <p:cNvPr id="15" name="Freeform: Shape 14">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Imagem 4" descr="Placa azul com letras brancas em fundo preto&#10;&#10;O conteúdo gerado por IA pode estar incorreto.">
            <a:extLst>
              <a:ext uri="{FF2B5EF4-FFF2-40B4-BE49-F238E27FC236}">
                <a16:creationId xmlns:a16="http://schemas.microsoft.com/office/drawing/2014/main" id="{B5F410CF-047C-ACBA-9B08-8CF82307A2B6}"/>
              </a:ext>
            </a:extLst>
          </p:cNvPr>
          <p:cNvPicPr>
            <a:picLocks noChangeAspect="1"/>
          </p:cNvPicPr>
          <p:nvPr/>
        </p:nvPicPr>
        <p:blipFill>
          <a:blip r:embed="rId2"/>
          <a:stretch>
            <a:fillRect/>
          </a:stretch>
        </p:blipFill>
        <p:spPr>
          <a:xfrm>
            <a:off x="5781294" y="3037181"/>
            <a:ext cx="3106674" cy="1707182"/>
          </a:xfrm>
          <a:prstGeom prst="rect">
            <a:avLst/>
          </a:prstGeom>
        </p:spPr>
      </p:pic>
      <p:sp>
        <p:nvSpPr>
          <p:cNvPr id="4" name="Espaço Reservado para Rodapé 3">
            <a:extLst>
              <a:ext uri="{FF2B5EF4-FFF2-40B4-BE49-F238E27FC236}">
                <a16:creationId xmlns:a16="http://schemas.microsoft.com/office/drawing/2014/main" id="{33BDC5E3-D952-DB14-E3CD-E4952083D87D}"/>
              </a:ext>
            </a:extLst>
          </p:cNvPr>
          <p:cNvSpPr>
            <a:spLocks noGrp="1"/>
          </p:cNvSpPr>
          <p:nvPr>
            <p:ph type="ftr" sz="quarter" idx="11"/>
          </p:nvPr>
        </p:nvSpPr>
        <p:spPr>
          <a:xfrm>
            <a:off x="3028950" y="6356350"/>
            <a:ext cx="3086100" cy="365125"/>
          </a:xfrm>
        </p:spPr>
        <p:txBody>
          <a:bodyPr>
            <a:normAutofit/>
          </a:bodyPr>
          <a:lstStyle/>
          <a:p>
            <a:pPr>
              <a:spcAft>
                <a:spcPts val="600"/>
              </a:spcAft>
            </a:pPr>
            <a:r>
              <a:rPr lang="en-US" dirty="0"/>
              <a:t>ALVF – </a:t>
            </a:r>
            <a:r>
              <a:rPr lang="en-US" dirty="0" err="1"/>
              <a:t>Associação</a:t>
            </a:r>
            <a:r>
              <a:rPr lang="en-US" dirty="0"/>
              <a:t> </a:t>
            </a:r>
            <a:r>
              <a:rPr lang="en-US" dirty="0" err="1"/>
              <a:t>Hospitalar</a:t>
            </a:r>
            <a:r>
              <a:rPr lang="en-US" dirty="0"/>
              <a:t> Lenoir Vargas Ferreira</a:t>
            </a:r>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45A976A-8DE3-4B67-B94B-2044FDD12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EAAA1B9-2DDB-49C9-A037-A523D2F1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ítulo 1">
            <a:extLst>
              <a:ext uri="{FF2B5EF4-FFF2-40B4-BE49-F238E27FC236}">
                <a16:creationId xmlns:a16="http://schemas.microsoft.com/office/drawing/2014/main" id="{0939FC3A-7914-9C62-FD86-53F384B594F0}"/>
              </a:ext>
            </a:extLst>
          </p:cNvPr>
          <p:cNvSpPr>
            <a:spLocks noGrp="1"/>
          </p:cNvSpPr>
          <p:nvPr>
            <p:ph type="title"/>
          </p:nvPr>
        </p:nvSpPr>
        <p:spPr>
          <a:xfrm>
            <a:off x="603504" y="457200"/>
            <a:ext cx="7934706" cy="1188720"/>
          </a:xfrm>
        </p:spPr>
        <p:txBody>
          <a:bodyPr>
            <a:normAutofit/>
          </a:bodyPr>
          <a:lstStyle/>
          <a:p>
            <a:r>
              <a:rPr lang="pt-BR" sz="3500" b="1" i="0" dirty="0">
                <a:solidFill>
                  <a:schemeClr val="tx2"/>
                </a:solidFill>
                <a:effectLst/>
                <a:latin typeface="Google Sans"/>
              </a:rPr>
              <a:t>Inovação aberta </a:t>
            </a:r>
            <a:endParaRPr lang="pt-BR" sz="3500" b="1" dirty="0">
              <a:solidFill>
                <a:schemeClr val="tx2"/>
              </a:solidFill>
            </a:endParaRPr>
          </a:p>
        </p:txBody>
      </p:sp>
      <p:grpSp>
        <p:nvGrpSpPr>
          <p:cNvPr id="15" name="Group 14">
            <a:extLst>
              <a:ext uri="{FF2B5EF4-FFF2-40B4-BE49-F238E27FC236}">
                <a16:creationId xmlns:a16="http://schemas.microsoft.com/office/drawing/2014/main" id="{76566969-F813-4CC5-B3E9-363D85B55C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660949" y="-5116"/>
            <a:ext cx="2488985" cy="2490264"/>
            <a:chOff x="-305" y="-1"/>
            <a:chExt cx="3832880" cy="2876136"/>
          </a:xfrm>
        </p:grpSpPr>
        <p:sp>
          <p:nvSpPr>
            <p:cNvPr id="16" name="Freeform: Shape 15">
              <a:extLst>
                <a:ext uri="{FF2B5EF4-FFF2-40B4-BE49-F238E27FC236}">
                  <a16:creationId xmlns:a16="http://schemas.microsoft.com/office/drawing/2014/main" id="{AF8CF66C-45E2-456B-92B0-9E97A331D1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D65D590E-D70D-4D25-B853-D5208F2AA3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231501E-3F84-4705-A001-13995FA6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552617E4-47FD-4C38-8F70-93BF9B125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0217D733-97B6-4C43-AF0C-5E3CB0EA13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07887"/>
            <a:ext cx="1954321" cy="2252847"/>
            <a:chOff x="-305" y="-4155"/>
            <a:chExt cx="2514948" cy="2174333"/>
          </a:xfrm>
        </p:grpSpPr>
        <p:sp>
          <p:nvSpPr>
            <p:cNvPr id="22" name="Freeform: Shape 21">
              <a:extLst>
                <a:ext uri="{FF2B5EF4-FFF2-40B4-BE49-F238E27FC236}">
                  <a16:creationId xmlns:a16="http://schemas.microsoft.com/office/drawing/2014/main" id="{FD288266-7E76-4D4A-BAAC-E233FA013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B697F88A-8624-4BA2-AF06-E6C3A52F0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8CA77163-C052-481C-9DCF-68C23ACAB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5" name="Freeform: Shape 24">
              <a:extLst>
                <a:ext uri="{FF2B5EF4-FFF2-40B4-BE49-F238E27FC236}">
                  <a16:creationId xmlns:a16="http://schemas.microsoft.com/office/drawing/2014/main" id="{02B425B5-0A0E-4B85-B718-E5DA73431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Espaço Reservado para Rodapé 3">
            <a:extLst>
              <a:ext uri="{FF2B5EF4-FFF2-40B4-BE49-F238E27FC236}">
                <a16:creationId xmlns:a16="http://schemas.microsoft.com/office/drawing/2014/main" id="{7425800C-7FEE-74C8-CBB7-12DC49E79C0A}"/>
              </a:ext>
            </a:extLst>
          </p:cNvPr>
          <p:cNvSpPr>
            <a:spLocks noGrp="1"/>
          </p:cNvSpPr>
          <p:nvPr>
            <p:ph type="ftr" sz="quarter" idx="11"/>
          </p:nvPr>
        </p:nvSpPr>
        <p:spPr>
          <a:xfrm>
            <a:off x="3028950" y="6356350"/>
            <a:ext cx="3086100" cy="365125"/>
          </a:xfrm>
        </p:spPr>
        <p:txBody>
          <a:bodyPr>
            <a:normAutofit/>
          </a:bodyPr>
          <a:lstStyle/>
          <a:p>
            <a:pPr>
              <a:spcAft>
                <a:spcPts val="600"/>
              </a:spcAft>
            </a:pPr>
            <a:r>
              <a:rPr lang="en-US"/>
              <a:t>ALVF – Associação Hospitalar Lenoir Vargas Ferreira</a:t>
            </a:r>
          </a:p>
        </p:txBody>
      </p:sp>
      <p:pic>
        <p:nvPicPr>
          <p:cNvPr id="5" name="Imagem 4" descr="Placa azul com letras brancas em fundo preto&#10;&#10;O conteúdo gerado por IA pode estar incorreto.">
            <a:extLst>
              <a:ext uri="{FF2B5EF4-FFF2-40B4-BE49-F238E27FC236}">
                <a16:creationId xmlns:a16="http://schemas.microsoft.com/office/drawing/2014/main" id="{25732AE1-3DB9-AA3B-9D69-090CE087BFFF}"/>
              </a:ext>
            </a:extLst>
          </p:cNvPr>
          <p:cNvPicPr>
            <a:picLocks noChangeAspect="1"/>
          </p:cNvPicPr>
          <p:nvPr/>
        </p:nvPicPr>
        <p:blipFill>
          <a:blip r:embed="rId2"/>
          <a:stretch>
            <a:fillRect/>
          </a:stretch>
        </p:blipFill>
        <p:spPr>
          <a:xfrm>
            <a:off x="7412209" y="268092"/>
            <a:ext cx="1469143" cy="807325"/>
          </a:xfrm>
          <a:prstGeom prst="rect">
            <a:avLst/>
          </a:prstGeom>
        </p:spPr>
      </p:pic>
      <p:graphicFrame>
        <p:nvGraphicFramePr>
          <p:cNvPr id="7" name="Espaço Reservado para Conteúdo 2">
            <a:extLst>
              <a:ext uri="{FF2B5EF4-FFF2-40B4-BE49-F238E27FC236}">
                <a16:creationId xmlns:a16="http://schemas.microsoft.com/office/drawing/2014/main" id="{67734D9A-C0BE-2A72-AAAB-969315DA2E49}"/>
              </a:ext>
            </a:extLst>
          </p:cNvPr>
          <p:cNvGraphicFramePr>
            <a:graphicFrameLocks noGrp="1"/>
          </p:cNvGraphicFramePr>
          <p:nvPr>
            <p:ph idx="1"/>
            <p:extLst>
              <p:ext uri="{D42A27DB-BD31-4B8C-83A1-F6EECF244321}">
                <p14:modId xmlns:p14="http://schemas.microsoft.com/office/powerpoint/2010/main" val="2142212677"/>
              </p:ext>
            </p:extLst>
          </p:nvPr>
        </p:nvGraphicFramePr>
        <p:xfrm>
          <a:off x="777240" y="2560320"/>
          <a:ext cx="7589520" cy="3566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77631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5CAAEE-096A-9F1A-23D4-C12209F718D3}"/>
              </a:ext>
            </a:extLst>
          </p:cNvPr>
          <p:cNvSpPr>
            <a:spLocks noGrp="1"/>
          </p:cNvSpPr>
          <p:nvPr>
            <p:ph type="title"/>
          </p:nvPr>
        </p:nvSpPr>
        <p:spPr/>
        <p:txBody>
          <a:bodyPr/>
          <a:lstStyle/>
          <a:p>
            <a:pPr algn="ctr"/>
            <a:r>
              <a:rPr lang="pt-BR" b="1" dirty="0">
                <a:latin typeface="Google Sans"/>
              </a:rPr>
              <a:t>Termos de Cooperação</a:t>
            </a:r>
          </a:p>
        </p:txBody>
      </p:sp>
      <p:sp>
        <p:nvSpPr>
          <p:cNvPr id="3" name="Espaço Reservado para Conteúdo 2">
            <a:extLst>
              <a:ext uri="{FF2B5EF4-FFF2-40B4-BE49-F238E27FC236}">
                <a16:creationId xmlns:a16="http://schemas.microsoft.com/office/drawing/2014/main" id="{7A4628D8-C01B-8E14-84B4-574DBA2A21EA}"/>
              </a:ext>
            </a:extLst>
          </p:cNvPr>
          <p:cNvSpPr>
            <a:spLocks noGrp="1"/>
          </p:cNvSpPr>
          <p:nvPr>
            <p:ph idx="1"/>
          </p:nvPr>
        </p:nvSpPr>
        <p:spPr>
          <a:xfrm>
            <a:off x="628650" y="1410511"/>
            <a:ext cx="7886700" cy="4766452"/>
          </a:xfrm>
        </p:spPr>
        <p:txBody>
          <a:bodyPr/>
          <a:lstStyle/>
          <a:p>
            <a:endParaRPr lang="pt-BR" dirty="0"/>
          </a:p>
          <a:p>
            <a:r>
              <a:rPr lang="pt-BR" sz="1200" b="1" dirty="0"/>
              <a:t>420/2024</a:t>
            </a:r>
            <a:r>
              <a:rPr lang="pt-BR" sz="1200" dirty="0"/>
              <a:t> - TERMO DE COOPERAÇÃO QUE ENTRE SI CELEBRAM A UNIVERSIDADE COMUNITÁRIA DA REGIÃO DE CHAPECÓ - </a:t>
            </a:r>
            <a:r>
              <a:rPr lang="pt-BR" sz="1200" b="1" dirty="0"/>
              <a:t>UNOCHAPECÓ</a:t>
            </a:r>
            <a:r>
              <a:rPr lang="pt-BR" sz="1200" dirty="0"/>
              <a:t> E ASSOCIAÇÃO HOSPITALAR LENOIR VARGAS FERREIRA -</a:t>
            </a:r>
            <a:r>
              <a:rPr lang="pt-BR" sz="1200" b="1" dirty="0"/>
              <a:t>ALVF</a:t>
            </a:r>
            <a:r>
              <a:rPr lang="pt-BR" sz="1200" dirty="0"/>
              <a:t> :</a:t>
            </a:r>
          </a:p>
          <a:p>
            <a:pPr algn="l"/>
            <a:endParaRPr lang="pt-BR" sz="1200" dirty="0"/>
          </a:p>
          <a:p>
            <a:pPr algn="l"/>
            <a:endParaRPr lang="pt-BR" sz="1200" dirty="0"/>
          </a:p>
          <a:p>
            <a:pPr algn="l"/>
            <a:endParaRPr lang="pt-BR" sz="1200" dirty="0"/>
          </a:p>
          <a:p>
            <a:pPr algn="l"/>
            <a:endParaRPr lang="pt-BR" sz="1200" dirty="0"/>
          </a:p>
          <a:p>
            <a:pPr algn="l"/>
            <a:endParaRPr lang="pt-BR" sz="1200" dirty="0"/>
          </a:p>
          <a:p>
            <a:pPr algn="l"/>
            <a:endParaRPr lang="pt-BR" sz="1200" dirty="0"/>
          </a:p>
          <a:p>
            <a:endParaRPr lang="pt-BR" sz="1200" b="1" dirty="0"/>
          </a:p>
          <a:p>
            <a:r>
              <a:rPr lang="pt-BR" sz="1200" b="1" dirty="0"/>
              <a:t>PJ 334/2021 </a:t>
            </a:r>
            <a:r>
              <a:rPr lang="pt-BR" sz="1200" dirty="0"/>
              <a:t>- TERMO DE COOPERAÇÃO QUE ENTRE SI CELEBRAM A UNIVERSIDADE COMUNITÁRIA DA REGIÃO DE CHAPECÓ - </a:t>
            </a:r>
            <a:r>
              <a:rPr lang="pt-BR" sz="1200" b="1" dirty="0"/>
              <a:t>UNOCHAPECÓ</a:t>
            </a:r>
            <a:r>
              <a:rPr lang="pt-BR" sz="1200" dirty="0"/>
              <a:t>, ASSOCIAÇÃO COMERCIAL E INDUSTRIAL DE CHAPECÓ - </a:t>
            </a:r>
            <a:r>
              <a:rPr lang="pt-BR" sz="1200" b="1" dirty="0"/>
              <a:t>ACIC</a:t>
            </a:r>
            <a:r>
              <a:rPr lang="pt-BR" sz="1200" dirty="0"/>
              <a:t>, E ASSOCIAÇÃO HOSPITALAR LENOIR VARGAS FERREIRA –</a:t>
            </a:r>
            <a:r>
              <a:rPr lang="pt-BR" sz="1200" b="1" dirty="0"/>
              <a:t>ALVF:</a:t>
            </a:r>
          </a:p>
          <a:p>
            <a:endParaRPr lang="pt-BR" sz="1200" b="1" dirty="0"/>
          </a:p>
          <a:p>
            <a:endParaRPr lang="pt-BR" sz="1200" b="1" dirty="0"/>
          </a:p>
        </p:txBody>
      </p:sp>
      <p:sp>
        <p:nvSpPr>
          <p:cNvPr id="4" name="Espaço Reservado para Rodapé 3">
            <a:extLst>
              <a:ext uri="{FF2B5EF4-FFF2-40B4-BE49-F238E27FC236}">
                <a16:creationId xmlns:a16="http://schemas.microsoft.com/office/drawing/2014/main" id="{3278822B-038A-0EED-70ED-4A4C77F15FD6}"/>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6" name="Imagem 5">
            <a:extLst>
              <a:ext uri="{FF2B5EF4-FFF2-40B4-BE49-F238E27FC236}">
                <a16:creationId xmlns:a16="http://schemas.microsoft.com/office/drawing/2014/main" id="{8DDE726B-F815-5836-7800-6A850337A3A0}"/>
              </a:ext>
            </a:extLst>
          </p:cNvPr>
          <p:cNvPicPr>
            <a:picLocks noChangeAspect="1"/>
          </p:cNvPicPr>
          <p:nvPr/>
        </p:nvPicPr>
        <p:blipFill>
          <a:blip r:embed="rId2"/>
          <a:stretch>
            <a:fillRect/>
          </a:stretch>
        </p:blipFill>
        <p:spPr>
          <a:xfrm>
            <a:off x="2066966" y="2349564"/>
            <a:ext cx="6361225" cy="1512317"/>
          </a:xfrm>
          <a:prstGeom prst="rect">
            <a:avLst/>
          </a:prstGeom>
        </p:spPr>
      </p:pic>
      <p:pic>
        <p:nvPicPr>
          <p:cNvPr id="8" name="Imagem 7">
            <a:extLst>
              <a:ext uri="{FF2B5EF4-FFF2-40B4-BE49-F238E27FC236}">
                <a16:creationId xmlns:a16="http://schemas.microsoft.com/office/drawing/2014/main" id="{FAD273F3-9566-F8C7-8E00-7F47828A1349}"/>
              </a:ext>
            </a:extLst>
          </p:cNvPr>
          <p:cNvPicPr>
            <a:picLocks noChangeAspect="1"/>
          </p:cNvPicPr>
          <p:nvPr/>
        </p:nvPicPr>
        <p:blipFill>
          <a:blip r:embed="rId3"/>
          <a:stretch>
            <a:fillRect/>
          </a:stretch>
        </p:blipFill>
        <p:spPr>
          <a:xfrm>
            <a:off x="2066965" y="4948336"/>
            <a:ext cx="6361225" cy="941606"/>
          </a:xfrm>
          <a:prstGeom prst="rect">
            <a:avLst/>
          </a:prstGeom>
        </p:spPr>
      </p:pic>
      <p:pic>
        <p:nvPicPr>
          <p:cNvPr id="5" name="Imagem 4" descr="Placa azul com letras brancas em fundo preto&#10;&#10;O conteúdo gerado por IA pode estar incorreto.">
            <a:extLst>
              <a:ext uri="{FF2B5EF4-FFF2-40B4-BE49-F238E27FC236}">
                <a16:creationId xmlns:a16="http://schemas.microsoft.com/office/drawing/2014/main" id="{D4515FA5-CEF1-632F-E364-7F10682180E7}"/>
              </a:ext>
            </a:extLst>
          </p:cNvPr>
          <p:cNvPicPr>
            <a:picLocks noChangeAspect="1"/>
          </p:cNvPicPr>
          <p:nvPr/>
        </p:nvPicPr>
        <p:blipFill>
          <a:blip r:embed="rId4"/>
          <a:stretch>
            <a:fillRect/>
          </a:stretch>
        </p:blipFill>
        <p:spPr>
          <a:xfrm>
            <a:off x="7254551" y="484156"/>
            <a:ext cx="1469143" cy="807325"/>
          </a:xfrm>
          <a:prstGeom prst="rect">
            <a:avLst/>
          </a:prstGeom>
        </p:spPr>
      </p:pic>
    </p:spTree>
    <p:extLst>
      <p:ext uri="{BB962C8B-B14F-4D97-AF65-F5344CB8AC3E}">
        <p14:creationId xmlns:p14="http://schemas.microsoft.com/office/powerpoint/2010/main" val="20976740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Espaço Reservado para Rodapé 2">
            <a:extLst>
              <a:ext uri="{FF2B5EF4-FFF2-40B4-BE49-F238E27FC236}">
                <a16:creationId xmlns:a16="http://schemas.microsoft.com/office/drawing/2014/main" id="{61A71AF6-4747-2ADB-6C56-05511CB2FA7A}"/>
              </a:ext>
            </a:extLst>
          </p:cNvPr>
          <p:cNvSpPr>
            <a:spLocks noGrp="1"/>
          </p:cNvSpPr>
          <p:nvPr>
            <p:ph type="ftr" sz="quarter" idx="11"/>
          </p:nvPr>
        </p:nvSpPr>
        <p:spPr>
          <a:xfrm>
            <a:off x="1637815" y="1247721"/>
            <a:ext cx="5868365" cy="362884"/>
          </a:xfrm>
        </p:spPr>
        <p:txBody>
          <a:bodyPr/>
          <a:lstStyle/>
          <a:p>
            <a:r>
              <a:rPr lang="en-US" sz="1800" b="1" dirty="0">
                <a:solidFill>
                  <a:schemeClr val="tx1"/>
                </a:solidFill>
              </a:rPr>
              <a:t>ALVF – </a:t>
            </a:r>
            <a:r>
              <a:rPr lang="en-US" sz="1800" b="1" dirty="0" err="1">
                <a:solidFill>
                  <a:schemeClr val="tx1"/>
                </a:solidFill>
              </a:rPr>
              <a:t>Associação</a:t>
            </a:r>
            <a:r>
              <a:rPr lang="en-US" sz="1800" b="1" dirty="0">
                <a:solidFill>
                  <a:schemeClr val="tx1"/>
                </a:solidFill>
              </a:rPr>
              <a:t> </a:t>
            </a:r>
            <a:r>
              <a:rPr lang="en-US" sz="1800" b="1" dirty="0" err="1">
                <a:solidFill>
                  <a:schemeClr val="tx1"/>
                </a:solidFill>
              </a:rPr>
              <a:t>Hospitalar</a:t>
            </a:r>
            <a:r>
              <a:rPr lang="en-US" sz="1800" b="1" dirty="0">
                <a:solidFill>
                  <a:schemeClr val="tx1"/>
                </a:solidFill>
              </a:rPr>
              <a:t> Lenoir Vargas Ferreira</a:t>
            </a:r>
          </a:p>
        </p:txBody>
      </p:sp>
      <p:pic>
        <p:nvPicPr>
          <p:cNvPr id="6" name="Imagem 5" descr="Placa azul com letras brancas em fundo preto&#10;&#10;O conteúdo gerado por IA pode estar incorreto.">
            <a:extLst>
              <a:ext uri="{FF2B5EF4-FFF2-40B4-BE49-F238E27FC236}">
                <a16:creationId xmlns:a16="http://schemas.microsoft.com/office/drawing/2014/main" id="{9C11B3B3-FEB6-A5E1-FA10-FE700D47FB45}"/>
              </a:ext>
            </a:extLst>
          </p:cNvPr>
          <p:cNvPicPr>
            <a:picLocks noChangeAspect="1"/>
          </p:cNvPicPr>
          <p:nvPr/>
        </p:nvPicPr>
        <p:blipFill>
          <a:blip r:embed="rId2"/>
          <a:stretch>
            <a:fillRect/>
          </a:stretch>
        </p:blipFill>
        <p:spPr>
          <a:xfrm>
            <a:off x="3837425" y="344631"/>
            <a:ext cx="1469143" cy="807325"/>
          </a:xfrm>
          <a:prstGeom prst="rect">
            <a:avLst/>
          </a:prstGeom>
        </p:spPr>
      </p:pic>
      <p:graphicFrame>
        <p:nvGraphicFramePr>
          <p:cNvPr id="7" name="Tabela 6">
            <a:extLst>
              <a:ext uri="{FF2B5EF4-FFF2-40B4-BE49-F238E27FC236}">
                <a16:creationId xmlns:a16="http://schemas.microsoft.com/office/drawing/2014/main" id="{2FAB9888-E8BC-DE83-9758-9B40B6D3DDFC}"/>
              </a:ext>
            </a:extLst>
          </p:cNvPr>
          <p:cNvGraphicFramePr>
            <a:graphicFrameLocks noGrp="1"/>
          </p:cNvGraphicFramePr>
          <p:nvPr>
            <p:extLst>
              <p:ext uri="{D42A27DB-BD31-4B8C-83A1-F6EECF244321}">
                <p14:modId xmlns:p14="http://schemas.microsoft.com/office/powerpoint/2010/main" val="1647502965"/>
              </p:ext>
            </p:extLst>
          </p:nvPr>
        </p:nvGraphicFramePr>
        <p:xfrm>
          <a:off x="1974627" y="1696571"/>
          <a:ext cx="5194737" cy="4912873"/>
        </p:xfrm>
        <a:graphic>
          <a:graphicData uri="http://schemas.openxmlformats.org/drawingml/2006/table">
            <a:tbl>
              <a:tblPr firstRow="1" bandRow="1">
                <a:tableStyleId>{5C22544A-7EE6-4342-B048-85BDC9FD1C3A}</a:tableStyleId>
              </a:tblPr>
              <a:tblGrid>
                <a:gridCol w="1717091">
                  <a:extLst>
                    <a:ext uri="{9D8B030D-6E8A-4147-A177-3AD203B41FA5}">
                      <a16:colId xmlns:a16="http://schemas.microsoft.com/office/drawing/2014/main" val="2702559546"/>
                    </a:ext>
                  </a:extLst>
                </a:gridCol>
                <a:gridCol w="1738823">
                  <a:extLst>
                    <a:ext uri="{9D8B030D-6E8A-4147-A177-3AD203B41FA5}">
                      <a16:colId xmlns:a16="http://schemas.microsoft.com/office/drawing/2014/main" val="370822770"/>
                    </a:ext>
                  </a:extLst>
                </a:gridCol>
                <a:gridCol w="1738823">
                  <a:extLst>
                    <a:ext uri="{9D8B030D-6E8A-4147-A177-3AD203B41FA5}">
                      <a16:colId xmlns:a16="http://schemas.microsoft.com/office/drawing/2014/main" val="4089242472"/>
                    </a:ext>
                  </a:extLst>
                </a:gridCol>
              </a:tblGrid>
              <a:tr h="4912873">
                <a:tc>
                  <a:txBody>
                    <a:bodyPr/>
                    <a:lstStyle/>
                    <a:p>
                      <a:pPr algn="l" rtl="0" fontAlgn="base"/>
                      <a:r>
                        <a:rPr lang="pt-BR" sz="900" b="1" dirty="0">
                          <a:effectLst/>
                          <a:latin typeface="wfont_2e4939_810417c1ed7845d798a58c19c12c0f7e"/>
                        </a:rPr>
                        <a:t>Diretoria Executiva</a:t>
                      </a:r>
                      <a:endParaRPr lang="pt-BR" sz="900" b="1" dirty="0">
                        <a:effectLst/>
                      </a:endParaRPr>
                    </a:p>
                    <a:p>
                      <a:pPr algn="l" rtl="0" fontAlgn="base"/>
                      <a:r>
                        <a:rPr lang="pt-BR" sz="900" dirty="0">
                          <a:effectLst/>
                          <a:latin typeface="wfont_2e4939_810417c1ed7845d798a58c19c12c0f7e"/>
                        </a:rPr>
                        <a:t>Mauro Damo</a:t>
                      </a:r>
                      <a:br>
                        <a:rPr lang="pt-BR" sz="900" dirty="0">
                          <a:effectLst/>
                        </a:rPr>
                      </a:br>
                      <a:r>
                        <a:rPr lang="pt-BR" sz="900" dirty="0">
                          <a:effectLst/>
                          <a:latin typeface="wfont_2e4939_6f7a5545f5df428c83b5d6af186eca87"/>
                        </a:rPr>
                        <a:t>Presidente</a:t>
                      </a:r>
                      <a:br>
                        <a:rPr lang="pt-BR" sz="900" dirty="0">
                          <a:effectLst/>
                        </a:rPr>
                      </a:br>
                      <a:br>
                        <a:rPr lang="pt-BR" sz="900" dirty="0">
                          <a:effectLst/>
                        </a:rPr>
                      </a:br>
                      <a:r>
                        <a:rPr lang="pt-BR" sz="900" dirty="0">
                          <a:effectLst/>
                          <a:latin typeface="wfont_2e4939_810417c1ed7845d798a58c19c12c0f7e"/>
                        </a:rPr>
                        <a:t>Mauro </a:t>
                      </a:r>
                      <a:r>
                        <a:rPr lang="pt-BR" sz="900" dirty="0" err="1">
                          <a:effectLst/>
                          <a:latin typeface="wfont_2e4939_810417c1ed7845d798a58c19c12c0f7e"/>
                        </a:rPr>
                        <a:t>Concatto</a:t>
                      </a:r>
                      <a:br>
                        <a:rPr lang="pt-BR" sz="900" dirty="0">
                          <a:effectLst/>
                        </a:rPr>
                      </a:br>
                      <a:r>
                        <a:rPr lang="pt-BR" sz="900" dirty="0">
                          <a:effectLst/>
                          <a:latin typeface="wfont_2e4939_6f7a5545f5df428c83b5d6af186eca87"/>
                        </a:rPr>
                        <a:t>Vice-presidente de Apoio e Infraestrutura</a:t>
                      </a:r>
                      <a:br>
                        <a:rPr lang="pt-BR" sz="900" dirty="0">
                          <a:effectLst/>
                        </a:rPr>
                      </a:br>
                      <a:br>
                        <a:rPr lang="pt-BR" sz="900" dirty="0">
                          <a:effectLst/>
                        </a:rPr>
                      </a:br>
                      <a:r>
                        <a:rPr lang="pt-BR" sz="900" dirty="0">
                          <a:effectLst/>
                          <a:latin typeface="wfont_2e4939_810417c1ed7845d798a58c19c12c0f7e"/>
                        </a:rPr>
                        <a:t>Reinaldo Fernandes Lopes</a:t>
                      </a:r>
                      <a:br>
                        <a:rPr lang="pt-BR" sz="900" dirty="0">
                          <a:effectLst/>
                        </a:rPr>
                      </a:br>
                      <a:r>
                        <a:rPr lang="pt-BR" sz="900" dirty="0">
                          <a:effectLst/>
                          <a:latin typeface="wfont_2e4939_6f7a5545f5df428c83b5d6af186eca87"/>
                        </a:rPr>
                        <a:t>Vice-presidente de Gestão Estratégica</a:t>
                      </a:r>
                      <a:br>
                        <a:rPr lang="pt-BR" sz="900" dirty="0">
                          <a:effectLst/>
                        </a:rPr>
                      </a:br>
                      <a:br>
                        <a:rPr lang="pt-BR" sz="900" dirty="0">
                          <a:effectLst/>
                        </a:rPr>
                      </a:br>
                      <a:r>
                        <a:rPr lang="pt-BR" sz="900" dirty="0" err="1">
                          <a:effectLst/>
                          <a:latin typeface="wfont_2e4939_810417c1ed7845d798a58c19c12c0f7e"/>
                        </a:rPr>
                        <a:t>Izelda</a:t>
                      </a:r>
                      <a:r>
                        <a:rPr lang="pt-BR" sz="900" dirty="0">
                          <a:effectLst/>
                          <a:latin typeface="wfont_2e4939_810417c1ed7845d798a58c19c12c0f7e"/>
                        </a:rPr>
                        <a:t> Teresinha Oro</a:t>
                      </a:r>
                      <a:br>
                        <a:rPr lang="pt-BR" sz="900" dirty="0">
                          <a:effectLst/>
                        </a:rPr>
                      </a:br>
                      <a:r>
                        <a:rPr lang="pt-BR" sz="900" dirty="0">
                          <a:effectLst/>
                          <a:latin typeface="wfont_2e4939_6f7a5545f5df428c83b5d6af186eca87"/>
                        </a:rPr>
                        <a:t>Vice-presidente de Gestão e Qualidade</a:t>
                      </a:r>
                      <a:endParaRPr lang="pt-BR" sz="900" dirty="0">
                        <a:effectLst/>
                      </a:endParaRPr>
                    </a:p>
                    <a:p>
                      <a:pPr algn="l" rtl="0" fontAlgn="base"/>
                      <a:r>
                        <a:rPr lang="pt-BR" sz="900" dirty="0">
                          <a:effectLst/>
                        </a:rPr>
                        <a:t> </a:t>
                      </a:r>
                    </a:p>
                    <a:p>
                      <a:pPr algn="l" rtl="0" fontAlgn="base"/>
                      <a:r>
                        <a:rPr lang="pt-BR" sz="900" dirty="0">
                          <a:effectLst/>
                          <a:latin typeface="wfont_2e4939_810417c1ed7845d798a58c19c12c0f7e"/>
                        </a:rPr>
                        <a:t>Euzébio Miguel Both</a:t>
                      </a:r>
                      <a:endParaRPr lang="pt-BR" sz="900" dirty="0">
                        <a:effectLst/>
                      </a:endParaRPr>
                    </a:p>
                    <a:p>
                      <a:pPr algn="l" rtl="0" fontAlgn="base"/>
                      <a:r>
                        <a:rPr lang="pt-BR" sz="900" dirty="0">
                          <a:effectLst/>
                          <a:latin typeface="wfont_2e4939_6f7a5545f5df428c83b5d6af186eca87"/>
                        </a:rPr>
                        <a:t>Vice-presidente de Administração e Finanças</a:t>
                      </a:r>
                      <a:br>
                        <a:rPr lang="pt-BR" sz="900" dirty="0">
                          <a:effectLst/>
                        </a:rPr>
                      </a:br>
                      <a:br>
                        <a:rPr lang="pt-BR" sz="900" dirty="0">
                          <a:effectLst/>
                        </a:rPr>
                      </a:br>
                      <a:r>
                        <a:rPr lang="pt-BR" sz="900" dirty="0">
                          <a:effectLst/>
                          <a:latin typeface="wfont_2e4939_810417c1ed7845d798a58c19c12c0f7e"/>
                        </a:rPr>
                        <a:t>Douglas Braun</a:t>
                      </a:r>
                      <a:br>
                        <a:rPr lang="pt-BR" sz="900" dirty="0">
                          <a:effectLst/>
                        </a:rPr>
                      </a:br>
                      <a:r>
                        <a:rPr lang="pt-BR" sz="900" dirty="0">
                          <a:effectLst/>
                          <a:latin typeface="wfont_2e4939_6f7a5545f5df428c83b5d6af186eca87"/>
                        </a:rPr>
                        <a:t>Secretário</a:t>
                      </a:r>
                      <a:endParaRPr lang="pt-BR" sz="900" dirty="0"/>
                    </a:p>
                  </a:txBody>
                  <a:tcPr/>
                </a:tc>
                <a:tc>
                  <a:txBody>
                    <a:bodyPr/>
                    <a:lstStyle/>
                    <a:p>
                      <a:pPr algn="l" rtl="0" fontAlgn="base"/>
                      <a:r>
                        <a:rPr lang="pt-BR" sz="900" b="1" dirty="0">
                          <a:effectLst/>
                          <a:latin typeface="wfont_2e4939_810417c1ed7845d798a58c19c12c0f7e"/>
                        </a:rPr>
                        <a:t>Membros do Conselho Delegado de Administração</a:t>
                      </a:r>
                      <a:endParaRPr lang="pt-BR" sz="900" b="1" dirty="0">
                        <a:effectLst/>
                      </a:endParaRPr>
                    </a:p>
                    <a:p>
                      <a:pPr algn="l" rtl="0" fontAlgn="base"/>
                      <a:r>
                        <a:rPr lang="pt-BR" sz="900" dirty="0" err="1">
                          <a:effectLst/>
                          <a:latin typeface="wfont_2e4939_810417c1ed7845d798a58c19c12c0f7e"/>
                        </a:rPr>
                        <a:t>Ingon</a:t>
                      </a:r>
                      <a:r>
                        <a:rPr lang="pt-BR" sz="900" dirty="0">
                          <a:effectLst/>
                          <a:latin typeface="wfont_2e4939_810417c1ed7845d798a58c19c12c0f7e"/>
                        </a:rPr>
                        <a:t> Luiz Rodrigues</a:t>
                      </a:r>
                      <a:br>
                        <a:rPr lang="pt-BR" sz="900" dirty="0">
                          <a:effectLst/>
                        </a:rPr>
                      </a:br>
                      <a:r>
                        <a:rPr lang="pt-BR" sz="900" dirty="0">
                          <a:effectLst/>
                          <a:latin typeface="wfont_2e4939_6f7a5545f5df428c83b5d6af186eca87"/>
                        </a:rPr>
                        <a:t>Presidente</a:t>
                      </a:r>
                      <a:br>
                        <a:rPr lang="pt-BR" sz="900" dirty="0">
                          <a:effectLst/>
                        </a:rPr>
                      </a:br>
                      <a:br>
                        <a:rPr lang="pt-BR" sz="900" dirty="0">
                          <a:effectLst/>
                        </a:rPr>
                      </a:br>
                      <a:r>
                        <a:rPr lang="pt-BR" sz="900" dirty="0">
                          <a:effectLst/>
                          <a:latin typeface="wfont_2e4939_810417c1ed7845d798a58c19c12c0f7e"/>
                        </a:rPr>
                        <a:t>Gelson Dalla Costa</a:t>
                      </a:r>
                      <a:br>
                        <a:rPr lang="pt-BR" sz="900" dirty="0">
                          <a:effectLst/>
                        </a:rPr>
                      </a:br>
                      <a:r>
                        <a:rPr lang="pt-BR" sz="900" dirty="0">
                          <a:effectLst/>
                          <a:latin typeface="wfont_2e4939_6f7a5545f5df428c83b5d6af186eca87"/>
                        </a:rPr>
                        <a:t>Vice-presidente</a:t>
                      </a:r>
                      <a:br>
                        <a:rPr lang="pt-BR" sz="900" dirty="0">
                          <a:effectLst/>
                        </a:rPr>
                      </a:br>
                      <a:br>
                        <a:rPr lang="pt-BR" sz="900" dirty="0">
                          <a:effectLst/>
                        </a:rPr>
                      </a:br>
                      <a:r>
                        <a:rPr lang="pt-BR" sz="900" dirty="0">
                          <a:effectLst/>
                          <a:latin typeface="wfont_2e4939_810417c1ed7845d798a58c19c12c0f7e"/>
                        </a:rPr>
                        <a:t>Celestino </a:t>
                      </a:r>
                      <a:r>
                        <a:rPr lang="pt-BR" sz="900" dirty="0" err="1">
                          <a:effectLst/>
                          <a:latin typeface="wfont_2e4939_810417c1ed7845d798a58c19c12c0f7e"/>
                        </a:rPr>
                        <a:t>Scatolin</a:t>
                      </a:r>
                      <a:br>
                        <a:rPr lang="pt-BR" sz="900" dirty="0">
                          <a:effectLst/>
                        </a:rPr>
                      </a:br>
                      <a:r>
                        <a:rPr lang="pt-BR" sz="900" dirty="0">
                          <a:effectLst/>
                          <a:latin typeface="wfont_2e4939_6f7a5545f5df428c83b5d6af186eca87"/>
                        </a:rPr>
                        <a:t>Secretário</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Clair Sérgio </a:t>
                      </a:r>
                      <a:r>
                        <a:rPr lang="pt-BR" sz="900" dirty="0" err="1">
                          <a:effectLst/>
                          <a:latin typeface="wfont_2e4939_810417c1ed7845d798a58c19c12c0f7e"/>
                        </a:rPr>
                        <a:t>Rodegheri</a:t>
                      </a:r>
                      <a:br>
                        <a:rPr lang="pt-BR" sz="900" dirty="0">
                          <a:effectLst/>
                          <a:latin typeface="wfont_2e4939_810417c1ed7845d798a58c19c12c0f7e"/>
                        </a:rPr>
                      </a:br>
                      <a:r>
                        <a:rPr lang="pt-BR" sz="900" dirty="0">
                          <a:effectLst/>
                          <a:latin typeface="wfont_2e4939_810417c1ed7845d798a58c19c12c0f7e"/>
                        </a:rPr>
                        <a:t>Diógenes Lang</a:t>
                      </a:r>
                      <a:br>
                        <a:rPr lang="pt-BR" sz="900" dirty="0">
                          <a:effectLst/>
                          <a:latin typeface="wfont_2e4939_810417c1ed7845d798a58c19c12c0f7e"/>
                        </a:rPr>
                      </a:br>
                      <a:r>
                        <a:rPr lang="pt-BR" sz="900" dirty="0">
                          <a:effectLst/>
                          <a:latin typeface="wfont_2e4939_810417c1ed7845d798a58c19c12c0f7e"/>
                        </a:rPr>
                        <a:t>Marcelo </a:t>
                      </a:r>
                      <a:r>
                        <a:rPr lang="pt-BR" sz="900" dirty="0" err="1">
                          <a:effectLst/>
                          <a:latin typeface="wfont_2e4939_810417c1ed7845d798a58c19c12c0f7e"/>
                        </a:rPr>
                        <a:t>Zolet</a:t>
                      </a:r>
                      <a:br>
                        <a:rPr lang="pt-BR" sz="900" dirty="0">
                          <a:effectLst/>
                          <a:latin typeface="wfont_2e4939_810417c1ed7845d798a58c19c12c0f7e"/>
                        </a:rPr>
                      </a:br>
                      <a:r>
                        <a:rPr lang="pt-BR" sz="900" dirty="0">
                          <a:effectLst/>
                          <a:latin typeface="wfont_2e4939_810417c1ed7845d798a58c19c12c0f7e"/>
                        </a:rPr>
                        <a:t>Radamés Pereira</a:t>
                      </a:r>
                      <a:br>
                        <a:rPr lang="pt-BR" sz="900" dirty="0">
                          <a:effectLst/>
                          <a:latin typeface="wfont_2e4939_810417c1ed7845d798a58c19c12c0f7e"/>
                        </a:rPr>
                      </a:br>
                      <a:r>
                        <a:rPr lang="pt-BR" sz="900" dirty="0">
                          <a:effectLst/>
                          <a:latin typeface="wfont_2e4939_810417c1ed7845d798a58c19c12c0f7e"/>
                        </a:rPr>
                        <a:t>Valdecir Filippi </a:t>
                      </a:r>
                      <a:r>
                        <a:rPr lang="pt-BR" sz="900" dirty="0" err="1">
                          <a:effectLst/>
                          <a:latin typeface="wfont_2e4939_810417c1ed7845d798a58c19c12c0f7e"/>
                        </a:rPr>
                        <a:t>Chiella</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Nilton César Orlandi</a:t>
                      </a:r>
                      <a:endParaRPr lang="pt-BR" sz="900" dirty="0">
                        <a:effectLst/>
                      </a:endParaRPr>
                    </a:p>
                    <a:p>
                      <a:pPr algn="l" rtl="0" fontAlgn="base"/>
                      <a:r>
                        <a:rPr lang="pt-BR" sz="900" dirty="0">
                          <a:effectLst/>
                          <a:latin typeface="wfont_2e4939_6f7a5545f5df428c83b5d6af186eca87"/>
                        </a:rPr>
                        <a:t>Suplente</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err="1">
                          <a:effectLst/>
                          <a:latin typeface="wfont_2e4939_810417c1ed7845d798a58c19c12c0f7e"/>
                        </a:rPr>
                        <a:t>Aribert</a:t>
                      </a:r>
                      <a:r>
                        <a:rPr lang="pt-BR" sz="900" dirty="0">
                          <a:effectLst/>
                          <a:latin typeface="wfont_2e4939_810417c1ed7845d798a58c19c12c0f7e"/>
                        </a:rPr>
                        <a:t> Luiz </a:t>
                      </a:r>
                      <a:r>
                        <a:rPr lang="pt-BR" sz="900" dirty="0" err="1">
                          <a:effectLst/>
                          <a:latin typeface="wfont_2e4939_810417c1ed7845d798a58c19c12c0f7e"/>
                        </a:rPr>
                        <a:t>Bertoncelli</a:t>
                      </a:r>
                      <a:endParaRPr lang="pt-BR" sz="900" dirty="0">
                        <a:effectLst/>
                      </a:endParaRPr>
                    </a:p>
                    <a:p>
                      <a:pPr algn="l" rtl="0" fontAlgn="base"/>
                      <a:r>
                        <a:rPr lang="pt-BR" sz="900" dirty="0">
                          <a:effectLst/>
                          <a:latin typeface="wfont_2e4939_6f7a5545f5df428c83b5d6af186eca87"/>
                        </a:rPr>
                        <a:t>Suplente</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Mário Miranda</a:t>
                      </a:r>
                      <a:endParaRPr lang="pt-BR" sz="900" dirty="0">
                        <a:effectLst/>
                      </a:endParaRPr>
                    </a:p>
                    <a:p>
                      <a:pPr algn="l" rtl="0" fontAlgn="base"/>
                      <a:r>
                        <a:rPr lang="pt-BR" sz="900" dirty="0">
                          <a:effectLst/>
                          <a:latin typeface="wfont_2e4939_6f7a5545f5df428c83b5d6af186eca87"/>
                        </a:rPr>
                        <a:t>Suplente</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Reinaldo Fernandes Lopes</a:t>
                      </a:r>
                      <a:endParaRPr lang="pt-BR" sz="900" dirty="0">
                        <a:effectLst/>
                      </a:endParaRPr>
                    </a:p>
                    <a:p>
                      <a:pPr algn="l" rtl="0" fontAlgn="base"/>
                      <a:r>
                        <a:rPr lang="pt-BR" sz="900" dirty="0">
                          <a:effectLst/>
                          <a:latin typeface="wfont_2e4939_6f7a5545f5df428c83b5d6af186eca87"/>
                        </a:rPr>
                        <a:t>Licenciado</a:t>
                      </a:r>
                      <a:endParaRPr lang="pt-BR" sz="900" dirty="0"/>
                    </a:p>
                  </a:txBody>
                  <a:tcPr/>
                </a:tc>
                <a:tc>
                  <a:txBody>
                    <a:bodyPr/>
                    <a:lstStyle/>
                    <a:p>
                      <a:pPr marL="0" algn="l" defTabSz="685800" rtl="0" eaLnBrk="1" fontAlgn="base" latinLnBrk="0" hangingPunct="1"/>
                      <a:r>
                        <a:rPr lang="pt-BR" sz="900" b="1" kern="1200" dirty="0">
                          <a:solidFill>
                            <a:schemeClr val="lt1"/>
                          </a:solidFill>
                          <a:effectLst/>
                          <a:latin typeface="wfont_2e4939_810417c1ed7845d798a58c19c12c0f7e"/>
                          <a:ea typeface="+mn-ea"/>
                          <a:cs typeface="+mn-cs"/>
                        </a:rPr>
                        <a:t>Membros do Conselho Fiscal</a:t>
                      </a:r>
                    </a:p>
                    <a:p>
                      <a:pPr marL="0" algn="l" defTabSz="685800" rtl="0" eaLnBrk="1" fontAlgn="base" latinLnBrk="0" hangingPunct="1"/>
                      <a:r>
                        <a:rPr lang="pt-BR" sz="900" b="1" kern="1200" dirty="0">
                          <a:solidFill>
                            <a:schemeClr val="lt1"/>
                          </a:solidFill>
                          <a:effectLst/>
                          <a:latin typeface="wfont_2e4939_810417c1ed7845d798a58c19c12c0f7e"/>
                          <a:ea typeface="+mn-ea"/>
                          <a:cs typeface="+mn-cs"/>
                        </a:rPr>
                        <a:t>Vilmar Luiz </a:t>
                      </a:r>
                      <a:r>
                        <a:rPr lang="pt-BR" sz="900" b="1" kern="1200" dirty="0" err="1">
                          <a:solidFill>
                            <a:schemeClr val="lt1"/>
                          </a:solidFill>
                          <a:effectLst/>
                          <a:latin typeface="wfont_2e4939_810417c1ed7845d798a58c19c12c0f7e"/>
                          <a:ea typeface="+mn-ea"/>
                          <a:cs typeface="+mn-cs"/>
                        </a:rPr>
                        <a:t>Mattiello</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Presidente</a:t>
                      </a:r>
                    </a:p>
                    <a:p>
                      <a:pPr marL="0" algn="l" defTabSz="685800" rtl="0" eaLnBrk="1" fontAlgn="base" latinLnBrk="0" hangingPunct="1"/>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Nelson Cortina</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Nery </a:t>
                      </a:r>
                      <a:r>
                        <a:rPr lang="pt-BR" sz="900" b="1" kern="1200" dirty="0" err="1">
                          <a:solidFill>
                            <a:schemeClr val="lt1"/>
                          </a:solidFill>
                          <a:effectLst/>
                          <a:latin typeface="wfont_2e4939_810417c1ed7845d798a58c19c12c0f7e"/>
                          <a:ea typeface="+mn-ea"/>
                          <a:cs typeface="+mn-cs"/>
                        </a:rPr>
                        <a:t>Balena</a:t>
                      </a:r>
                      <a:r>
                        <a:rPr lang="pt-BR" sz="900" b="1" kern="1200" dirty="0">
                          <a:solidFill>
                            <a:schemeClr val="lt1"/>
                          </a:solidFill>
                          <a:effectLst/>
                          <a:latin typeface="wfont_2e4939_810417c1ed7845d798a58c19c12c0f7e"/>
                          <a:ea typeface="+mn-ea"/>
                          <a:cs typeface="+mn-cs"/>
                        </a:rPr>
                        <a:t> Filho</a:t>
                      </a:r>
                    </a:p>
                    <a:p>
                      <a:pPr marL="0" algn="l" defTabSz="685800" rtl="0" eaLnBrk="1" fontAlgn="base" latinLnBrk="0" hangingPunct="1"/>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Janete Volpato</a:t>
                      </a:r>
                    </a:p>
                    <a:p>
                      <a:pPr marL="0" algn="l" defTabSz="685800" rtl="0" eaLnBrk="1" fontAlgn="base" latinLnBrk="0" hangingPunct="1"/>
                      <a:r>
                        <a:rPr lang="pt-BR" sz="900" b="1" kern="1200" dirty="0">
                          <a:solidFill>
                            <a:schemeClr val="lt1"/>
                          </a:solidFill>
                          <a:effectLst/>
                          <a:latin typeface="wfont_2e4939_810417c1ed7845d798a58c19c12c0f7e"/>
                          <a:ea typeface="+mn-ea"/>
                          <a:cs typeface="+mn-cs"/>
                        </a:rPr>
                        <a:t>Suplente</a:t>
                      </a:r>
                    </a:p>
                    <a:p>
                      <a:pPr marL="0" algn="l" defTabSz="685800" rtl="0" eaLnBrk="1" fontAlgn="base" latinLnBrk="0" hangingPunct="1"/>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Mauro Damo</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Licenciado</a:t>
                      </a:r>
                      <a:br>
                        <a:rPr lang="pt-BR" sz="900" b="1" kern="1200" dirty="0">
                          <a:solidFill>
                            <a:schemeClr val="lt1"/>
                          </a:solidFill>
                          <a:effectLst/>
                          <a:latin typeface="wfont_2e4939_810417c1ed7845d798a58c19c12c0f7e"/>
                          <a:ea typeface="+mn-ea"/>
                          <a:cs typeface="+mn-cs"/>
                        </a:rPr>
                      </a:br>
                      <a:br>
                        <a:rPr lang="pt-BR" sz="900" b="1" kern="1200" dirty="0">
                          <a:solidFill>
                            <a:schemeClr val="lt1"/>
                          </a:solidFill>
                          <a:effectLst/>
                          <a:latin typeface="wfont_2e4939_810417c1ed7845d798a58c19c12c0f7e"/>
                          <a:ea typeface="+mn-ea"/>
                          <a:cs typeface="+mn-cs"/>
                        </a:rPr>
                      </a:br>
                      <a:r>
                        <a:rPr lang="pt-BR" sz="900" b="1" kern="1200" dirty="0" err="1">
                          <a:solidFill>
                            <a:schemeClr val="lt1"/>
                          </a:solidFill>
                          <a:effectLst/>
                          <a:latin typeface="wfont_2e4939_810417c1ed7845d798a58c19c12c0f7e"/>
                          <a:ea typeface="+mn-ea"/>
                          <a:cs typeface="+mn-cs"/>
                        </a:rPr>
                        <a:t>Euzebio</a:t>
                      </a:r>
                      <a:r>
                        <a:rPr lang="pt-BR" sz="900" b="1" kern="1200" dirty="0">
                          <a:solidFill>
                            <a:schemeClr val="lt1"/>
                          </a:solidFill>
                          <a:effectLst/>
                          <a:latin typeface="wfont_2e4939_810417c1ed7845d798a58c19c12c0f7e"/>
                          <a:ea typeface="+mn-ea"/>
                          <a:cs typeface="+mn-cs"/>
                        </a:rPr>
                        <a:t> Miguel Both</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Licenciado</a:t>
                      </a:r>
                    </a:p>
                    <a:p>
                      <a:br>
                        <a:rPr lang="pt-BR" sz="1350" b="0" i="0" kern="1200" dirty="0">
                          <a:solidFill>
                            <a:schemeClr val="lt1"/>
                          </a:solidFill>
                          <a:effectLst/>
                          <a:latin typeface="+mn-lt"/>
                          <a:ea typeface="+mn-ea"/>
                          <a:cs typeface="+mn-cs"/>
                        </a:rPr>
                      </a:br>
                      <a:endParaRPr lang="pt-BR" sz="900" dirty="0"/>
                    </a:p>
                  </a:txBody>
                  <a:tcPr/>
                </a:tc>
                <a:extLst>
                  <a:ext uri="{0D108BD9-81ED-4DB2-BD59-A6C34878D82A}">
                    <a16:rowId xmlns:a16="http://schemas.microsoft.com/office/drawing/2014/main" val="890891898"/>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B5E725BA-4924-8D3C-D3FD-0DDDD4D5B95E}"/>
            </a:ext>
          </a:extLst>
        </p:cNvPr>
        <p:cNvGrpSpPr/>
        <p:nvPr/>
      </p:nvGrpSpPr>
      <p:grpSpPr>
        <a:xfrm>
          <a:off x="0" y="0"/>
          <a:ext cx="0" cy="0"/>
          <a:chOff x="0" y="0"/>
          <a:chExt cx="0" cy="0"/>
        </a:xfrm>
      </p:grpSpPr>
      <p:sp>
        <p:nvSpPr>
          <p:cNvPr id="263" name="Google Shape;263;g2207cedb8ab_0_0">
            <a:extLst>
              <a:ext uri="{FF2B5EF4-FFF2-40B4-BE49-F238E27FC236}">
                <a16:creationId xmlns:a16="http://schemas.microsoft.com/office/drawing/2014/main" id="{1BED57AD-9286-85D9-B322-8146A2D75508}"/>
              </a:ext>
            </a:extLst>
          </p:cNvPr>
          <p:cNvSpPr txBox="1">
            <a:spLocks noGrp="1"/>
          </p:cNvSpPr>
          <p:nvPr>
            <p:ph type="title"/>
          </p:nvPr>
        </p:nvSpPr>
        <p:spPr>
          <a:xfrm>
            <a:off x="283029" y="162047"/>
            <a:ext cx="7541457" cy="1183102"/>
          </a:xfrm>
          <a:prstGeom prst="rect">
            <a:avLst/>
          </a:prstGeom>
          <a:noFill/>
          <a:ln>
            <a:noFill/>
          </a:ln>
        </p:spPr>
        <p:txBody>
          <a:bodyPr spcFirstLastPara="1" vert="horz" wrap="square" lIns="68569" tIns="34275" rIns="68569" bIns="34275" rtlCol="0" anchor="ctr" anchorCtr="0">
            <a:normAutofit fontScale="90000"/>
          </a:bodyPr>
          <a:lstStyle/>
          <a:p>
            <a:r>
              <a:rPr lang="pt-BR" b="1" dirty="0"/>
              <a:t>G-</a:t>
            </a:r>
            <a:r>
              <a:rPr lang="pt-BR" b="1" dirty="0" err="1"/>
              <a:t>Hosp</a:t>
            </a:r>
            <a:r>
              <a:rPr lang="pt-BR" b="1" dirty="0"/>
              <a:t> (Sistema atual)</a:t>
            </a:r>
            <a:br>
              <a:rPr lang="pt-BR" b="1" dirty="0"/>
            </a:br>
            <a:r>
              <a:rPr lang="pt-BR" sz="2700" kern="100" dirty="0">
                <a:effectLst/>
                <a:latin typeface="Aptos" panose="020B0004020202020204" pitchFamily="34" charset="0"/>
                <a:ea typeface="Aptos" panose="020B0004020202020204" pitchFamily="34" charset="0"/>
                <a:cs typeface="Times New Roman" panose="02020603050405020304" pitchFamily="18" charset="0"/>
              </a:rPr>
              <a:t>Para o 9º Termo Aditivo foi informado que </a:t>
            </a:r>
            <a:r>
              <a:rPr lang="pt-BR" sz="2700" b="1" kern="100" dirty="0">
                <a:effectLst/>
                <a:latin typeface="Aptos" panose="020B0004020202020204" pitchFamily="34" charset="0"/>
                <a:ea typeface="Aptos" panose="020B0004020202020204" pitchFamily="34" charset="0"/>
                <a:cs typeface="Times New Roman" panose="02020603050405020304" pitchFamily="18" charset="0"/>
              </a:rPr>
              <a:t>foram gastas 3.504 </a:t>
            </a:r>
            <a:r>
              <a:rPr lang="pt-BR" sz="2700" kern="100" dirty="0">
                <a:effectLst/>
                <a:latin typeface="Aptos" panose="020B0004020202020204" pitchFamily="34" charset="0"/>
                <a:ea typeface="Aptos" panose="020B0004020202020204" pitchFamily="34" charset="0"/>
                <a:cs typeface="Times New Roman" panose="02020603050405020304" pitchFamily="18" charset="0"/>
              </a:rPr>
              <a:t>horas</a:t>
            </a:r>
            <a:r>
              <a:rPr lang="pt-BR" sz="2700" b="1" kern="100" dirty="0">
                <a:effectLst/>
                <a:latin typeface="Aptos" panose="020B0004020202020204" pitchFamily="34" charset="0"/>
                <a:ea typeface="Aptos" panose="020B0004020202020204" pitchFamily="34" charset="0"/>
                <a:cs typeface="Times New Roman" panose="02020603050405020304" pitchFamily="18" charset="0"/>
              </a:rPr>
              <a:t>, 1.208 horas a mais que o previsto</a:t>
            </a:r>
            <a:r>
              <a:rPr lang="pt-BR" sz="2700" kern="100" dirty="0">
                <a:effectLst/>
                <a:latin typeface="Aptos" panose="020B0004020202020204" pitchFamily="34" charset="0"/>
                <a:ea typeface="Aptos" panose="020B0004020202020204" pitchFamily="34" charset="0"/>
                <a:cs typeface="Times New Roman" panose="02020603050405020304" pitchFamily="18" charset="0"/>
              </a:rPr>
              <a:t>.</a:t>
            </a:r>
            <a:endParaRPr b="1" dirty="0"/>
          </a:p>
        </p:txBody>
      </p:sp>
      <p:sp>
        <p:nvSpPr>
          <p:cNvPr id="264" name="Google Shape;264;g2207cedb8ab_0_0">
            <a:extLst>
              <a:ext uri="{FF2B5EF4-FFF2-40B4-BE49-F238E27FC236}">
                <a16:creationId xmlns:a16="http://schemas.microsoft.com/office/drawing/2014/main" id="{78D05B05-CA7E-83A7-5133-5B05C172BE4A}"/>
              </a:ext>
            </a:extLst>
          </p:cNvPr>
          <p:cNvSpPr txBox="1">
            <a:spLocks noGrp="1"/>
          </p:cNvSpPr>
          <p:nvPr>
            <p:ph idx="1"/>
          </p:nvPr>
        </p:nvSpPr>
        <p:spPr>
          <a:xfrm>
            <a:off x="272143" y="1303282"/>
            <a:ext cx="8599713" cy="687886"/>
          </a:xfrm>
          <a:prstGeom prst="rect">
            <a:avLst/>
          </a:prstGeom>
          <a:noFill/>
          <a:ln>
            <a:noFill/>
          </a:ln>
        </p:spPr>
        <p:txBody>
          <a:bodyPr spcFirstLastPara="1" vert="horz" wrap="square" lIns="68569" tIns="34275" rIns="68569" bIns="34275" rtlCol="0" anchor="t" anchorCtr="0">
            <a:normAutofit fontScale="25000" lnSpcReduction="20000"/>
          </a:bodyPr>
          <a:lstStyle/>
          <a:p>
            <a:pPr marL="0" indent="0">
              <a:lnSpc>
                <a:spcPct val="115000"/>
              </a:lnSpc>
              <a:spcAft>
                <a:spcPts val="800"/>
              </a:spcAft>
              <a:buNone/>
            </a:pPr>
            <a:r>
              <a:rPr lang="pt-BR" sz="7200" kern="100" dirty="0">
                <a:latin typeface="Aptos" panose="020B0004020202020204" pitchFamily="34" charset="0"/>
                <a:cs typeface="Times New Roman" panose="02020603050405020304" pitchFamily="18" charset="0"/>
              </a:rPr>
              <a:t>Propostas para Manutenções e Melhorias no G-</a:t>
            </a:r>
            <a:r>
              <a:rPr lang="pt-BR" sz="7200" kern="100" dirty="0" err="1">
                <a:latin typeface="Aptos" panose="020B0004020202020204" pitchFamily="34" charset="0"/>
                <a:cs typeface="Times New Roman" panose="02020603050405020304" pitchFamily="18" charset="0"/>
              </a:rPr>
              <a:t>Hosp</a:t>
            </a:r>
            <a:r>
              <a:rPr lang="pt-BR" sz="7200" kern="100" dirty="0">
                <a:latin typeface="Aptos" panose="020B0004020202020204" pitchFamily="34" charset="0"/>
                <a:cs typeface="Times New Roman" panose="02020603050405020304" pitchFamily="18" charset="0"/>
              </a:rPr>
              <a:t> – Aditivo IX para a execução de melhorias no sistema de 28 de janeiro de 2019:</a:t>
            </a:r>
          </a:p>
          <a:p>
            <a:pPr marL="0" indent="0" algn="ctr">
              <a:buNone/>
            </a:pPr>
            <a:endParaRPr dirty="0"/>
          </a:p>
        </p:txBody>
      </p:sp>
      <p:sp>
        <p:nvSpPr>
          <p:cNvPr id="2" name="Google Shape;264;g2207cedb8ab_0_0">
            <a:extLst>
              <a:ext uri="{FF2B5EF4-FFF2-40B4-BE49-F238E27FC236}">
                <a16:creationId xmlns:a16="http://schemas.microsoft.com/office/drawing/2014/main" id="{D68A8341-4A12-7ECC-410A-A1108155B382}"/>
              </a:ext>
            </a:extLst>
          </p:cNvPr>
          <p:cNvSpPr txBox="1">
            <a:spLocks/>
          </p:cNvSpPr>
          <p:nvPr/>
        </p:nvSpPr>
        <p:spPr>
          <a:xfrm>
            <a:off x="283029" y="2094799"/>
            <a:ext cx="4288971" cy="4491059"/>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Aft>
                <a:spcPts val="800"/>
              </a:spcAft>
              <a:buNone/>
            </a:pPr>
            <a:r>
              <a:rPr lang="pt-BR" sz="6400" b="1"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1. Melhorias na visualização de laudos e resultados de exames</a:t>
            </a:r>
            <a:endParaRPr lang="pt-BR" sz="6400"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endParaRPr>
          </a:p>
          <a:p>
            <a:pPr marL="0" lvl="0" indent="0">
              <a:lnSpc>
                <a:spcPct val="120000"/>
              </a:lnSpc>
              <a:spcAft>
                <a:spcPts val="800"/>
              </a:spcAft>
              <a:buSzPts val="1000"/>
              <a:buNone/>
              <a:tabLst>
                <a:tab pos="457200" algn="l"/>
              </a:tabLst>
            </a:pPr>
            <a:r>
              <a:rPr lang="pt-BR" sz="6400" kern="100" dirty="0">
                <a:effectLst/>
                <a:latin typeface="Aptos" panose="020B0004020202020204" pitchFamily="34" charset="0"/>
                <a:ea typeface="Aptos" panose="020B0004020202020204" pitchFamily="34" charset="0"/>
                <a:cs typeface="Times New Roman" panose="02020603050405020304" pitchFamily="18" charset="0"/>
              </a:rPr>
              <a:t>Integração com </a:t>
            </a:r>
            <a:r>
              <a:rPr lang="pt-BR" sz="6400" kern="100" dirty="0" err="1">
                <a:effectLst/>
                <a:latin typeface="Aptos" panose="020B0004020202020204" pitchFamily="34" charset="0"/>
                <a:ea typeface="Aptos" panose="020B0004020202020204" pitchFamily="34" charset="0"/>
                <a:cs typeface="Times New Roman" panose="02020603050405020304" pitchFamily="18" charset="0"/>
              </a:rPr>
              <a:t>AnimaTI</a:t>
            </a:r>
            <a:r>
              <a:rPr lang="pt-BR" sz="6400" kern="100" dirty="0">
                <a:effectLst/>
                <a:latin typeface="Aptos" panose="020B0004020202020204" pitchFamily="34" charset="0"/>
                <a:ea typeface="Aptos" panose="020B0004020202020204" pitchFamily="34" charset="0"/>
                <a:cs typeface="Times New Roman" panose="02020603050405020304" pitchFamily="18" charset="0"/>
              </a:rPr>
              <a:t> e sistema de laboratório.</a:t>
            </a:r>
          </a:p>
          <a:p>
            <a:pPr marL="0" lvl="0" indent="0">
              <a:lnSpc>
                <a:spcPct val="120000"/>
              </a:lnSpc>
              <a:spcAft>
                <a:spcPts val="800"/>
              </a:spcAft>
              <a:buSzPts val="1000"/>
              <a:buNone/>
              <a:tabLst>
                <a:tab pos="457200" algn="l"/>
              </a:tabLst>
            </a:pPr>
            <a:r>
              <a:rPr lang="pt-BR" sz="6400" kern="100" dirty="0">
                <a:effectLst/>
                <a:latin typeface="Aptos" panose="020B0004020202020204" pitchFamily="34" charset="0"/>
                <a:ea typeface="Aptos" panose="020B0004020202020204" pitchFamily="34" charset="0"/>
                <a:cs typeface="Times New Roman" panose="02020603050405020304" pitchFamily="18" charset="0"/>
              </a:rPr>
              <a:t>Facilitação do acesso a laudos dentro do prontuário do paciente.</a:t>
            </a:r>
          </a:p>
          <a:p>
            <a:pPr marL="0" lvl="0" indent="0">
              <a:lnSpc>
                <a:spcPct val="120000"/>
              </a:lnSpc>
              <a:spcAft>
                <a:spcPts val="800"/>
              </a:spcAft>
              <a:buSzPts val="1000"/>
              <a:buNone/>
              <a:tabLst>
                <a:tab pos="457200" algn="l"/>
              </a:tabLst>
            </a:pPr>
            <a:r>
              <a:rPr lang="pt-BR" sz="6400" b="1" kern="100" dirty="0">
                <a:effectLst/>
                <a:latin typeface="Aptos" panose="020B0004020202020204" pitchFamily="34" charset="0"/>
                <a:ea typeface="Aptos" panose="020B0004020202020204" pitchFamily="34" charset="0"/>
                <a:cs typeface="Times New Roman" panose="02020603050405020304" pitchFamily="18" charset="0"/>
              </a:rPr>
              <a:t>Horas estimadas:</a:t>
            </a:r>
            <a:r>
              <a:rPr lang="pt-BR" sz="6400" kern="100" dirty="0">
                <a:effectLst/>
                <a:latin typeface="Aptos" panose="020B0004020202020204" pitchFamily="34" charset="0"/>
                <a:ea typeface="Aptos" panose="020B0004020202020204" pitchFamily="34" charset="0"/>
                <a:cs typeface="Times New Roman" panose="02020603050405020304" pitchFamily="18" charset="0"/>
              </a:rPr>
              <a:t> 30</a:t>
            </a:r>
          </a:p>
          <a:p>
            <a:pPr marL="0" indent="0">
              <a:lnSpc>
                <a:spcPct val="120000"/>
              </a:lnSpc>
              <a:spcAft>
                <a:spcPts val="800"/>
              </a:spcAft>
              <a:buNone/>
            </a:pPr>
            <a:r>
              <a:rPr lang="pt-BR" sz="6400" b="1" kern="100" dirty="0">
                <a:solidFill>
                  <a:srgbClr val="FF0000"/>
                </a:solidFill>
                <a:latin typeface="Aptos" panose="020B0004020202020204" pitchFamily="34" charset="0"/>
                <a:cs typeface="Times New Roman" panose="02020603050405020304" pitchFamily="18" charset="0"/>
              </a:rPr>
              <a:t>2. Sistema mais ágil</a:t>
            </a:r>
          </a:p>
          <a:p>
            <a:pPr marL="0" lvl="0" indent="0">
              <a:lnSpc>
                <a:spcPct val="120000"/>
              </a:lnSpc>
              <a:spcAft>
                <a:spcPts val="800"/>
              </a:spcAft>
              <a:buSzPts val="1000"/>
              <a:buNone/>
              <a:tabLst>
                <a:tab pos="457200" algn="l"/>
              </a:tabLst>
            </a:pPr>
            <a:r>
              <a:rPr lang="pt-BR" sz="6400" kern="100" dirty="0">
                <a:effectLst/>
                <a:latin typeface="Aptos" panose="020B0004020202020204" pitchFamily="34" charset="0"/>
                <a:ea typeface="Aptos" panose="020B0004020202020204" pitchFamily="34" charset="0"/>
                <a:cs typeface="Times New Roman" panose="02020603050405020304" pitchFamily="18" charset="0"/>
              </a:rPr>
              <a:t>Monitoramento contínuo do tempo de resposta do sistema.</a:t>
            </a:r>
          </a:p>
          <a:p>
            <a:pPr marL="0" lvl="0" indent="0">
              <a:lnSpc>
                <a:spcPct val="120000"/>
              </a:lnSpc>
              <a:spcAft>
                <a:spcPts val="800"/>
              </a:spcAft>
              <a:buSzPts val="1000"/>
              <a:buNone/>
              <a:tabLst>
                <a:tab pos="457200" algn="l"/>
              </a:tabLst>
            </a:pPr>
            <a:r>
              <a:rPr lang="pt-BR" sz="6400" kern="100" dirty="0">
                <a:effectLst/>
                <a:latin typeface="Aptos" panose="020B0004020202020204" pitchFamily="34" charset="0"/>
                <a:ea typeface="Aptos" panose="020B0004020202020204" pitchFamily="34" charset="0"/>
                <a:cs typeface="Times New Roman" panose="02020603050405020304" pitchFamily="18" charset="0"/>
              </a:rPr>
              <a:t>Identificação de pontos de lentidão para otimizações.</a:t>
            </a:r>
          </a:p>
          <a:p>
            <a:pPr marL="0" lvl="0" indent="0">
              <a:lnSpc>
                <a:spcPct val="120000"/>
              </a:lnSpc>
              <a:spcAft>
                <a:spcPts val="800"/>
              </a:spcAft>
              <a:buSzPts val="1000"/>
              <a:buNone/>
              <a:tabLst>
                <a:tab pos="457200" algn="l"/>
              </a:tabLst>
            </a:pPr>
            <a:r>
              <a:rPr lang="pt-BR" sz="6400" b="1" kern="100" dirty="0">
                <a:effectLst/>
                <a:latin typeface="Aptos" panose="020B0004020202020204" pitchFamily="34" charset="0"/>
                <a:ea typeface="Aptos" panose="020B0004020202020204" pitchFamily="34" charset="0"/>
                <a:cs typeface="Times New Roman" panose="02020603050405020304" pitchFamily="18" charset="0"/>
              </a:rPr>
              <a:t>Horas estimadas:</a:t>
            </a:r>
            <a:r>
              <a:rPr lang="pt-BR" sz="6400" kern="100" dirty="0">
                <a:effectLst/>
                <a:latin typeface="Aptos" panose="020B0004020202020204" pitchFamily="34" charset="0"/>
                <a:ea typeface="Aptos" panose="020B0004020202020204" pitchFamily="34" charset="0"/>
                <a:cs typeface="Times New Roman" panose="02020603050405020304" pitchFamily="18" charset="0"/>
              </a:rPr>
              <a:t> Indefinido</a:t>
            </a:r>
          </a:p>
          <a:p>
            <a:pPr marL="0" indent="0" algn="ctr">
              <a:buFont typeface="Arial"/>
              <a:buNone/>
            </a:pPr>
            <a:endParaRPr lang="pt-BR" dirty="0"/>
          </a:p>
        </p:txBody>
      </p:sp>
      <p:sp>
        <p:nvSpPr>
          <p:cNvPr id="3" name="Google Shape;264;g2207cedb8ab_0_0">
            <a:extLst>
              <a:ext uri="{FF2B5EF4-FFF2-40B4-BE49-F238E27FC236}">
                <a16:creationId xmlns:a16="http://schemas.microsoft.com/office/drawing/2014/main" id="{E53B6854-4D14-D2A7-AF48-ACD686FD8E57}"/>
              </a:ext>
            </a:extLst>
          </p:cNvPr>
          <p:cNvSpPr txBox="1">
            <a:spLocks/>
          </p:cNvSpPr>
          <p:nvPr/>
        </p:nvSpPr>
        <p:spPr>
          <a:xfrm>
            <a:off x="4572000" y="2094799"/>
            <a:ext cx="4288971" cy="4491059"/>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Aft>
                <a:spcPts val="800"/>
              </a:spcAft>
              <a:buNone/>
            </a:pPr>
            <a:r>
              <a:rPr lang="pt-BR" sz="6400" b="1" kern="100" dirty="0">
                <a:solidFill>
                  <a:srgbClr val="FF0000"/>
                </a:solidFill>
                <a:latin typeface="Aptos" panose="020B0004020202020204" pitchFamily="34" charset="0"/>
                <a:cs typeface="Times New Roman" panose="02020603050405020304" pitchFamily="18" charset="0"/>
              </a:rPr>
              <a:t>3. Melhorias para Pronto Socorro (PS)</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Otimização no atestado de afastamento.</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Adaptação das telas para tornar o fluxo de trabalho mais eficiente.</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Melhoria na visualização da anamnese no prontuário.</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Horas estimadas: 40</a:t>
            </a:r>
          </a:p>
          <a:p>
            <a:pPr marL="0" indent="0">
              <a:lnSpc>
                <a:spcPct val="120000"/>
              </a:lnSpc>
              <a:spcAft>
                <a:spcPts val="800"/>
              </a:spcAft>
              <a:buNone/>
            </a:pPr>
            <a:r>
              <a:rPr lang="pt-BR" sz="6400" b="1" kern="100" dirty="0">
                <a:solidFill>
                  <a:srgbClr val="FF0000"/>
                </a:solidFill>
                <a:latin typeface="Aptos" panose="020B0004020202020204" pitchFamily="34" charset="0"/>
                <a:cs typeface="Times New Roman" panose="02020603050405020304" pitchFamily="18" charset="0"/>
              </a:rPr>
              <a:t>4. Melhorias no fluxo do PS (Amarrar processos)</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Implementação de verificações para garantir que alta médica e impressões sejam processadas corretamente.</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Horas estimadas: 120</a:t>
            </a:r>
          </a:p>
          <a:p>
            <a:pPr marL="0" indent="0" algn="ctr">
              <a:buFont typeface="Arial"/>
              <a:buNone/>
            </a:pPr>
            <a:endParaRPr lang="pt-BR" dirty="0"/>
          </a:p>
        </p:txBody>
      </p:sp>
      <p:pic>
        <p:nvPicPr>
          <p:cNvPr id="4" name="Imagem 3" descr="Placa azul com letras brancas em fundo preto&#10;&#10;O conteúdo gerado por IA pode estar incorreto.">
            <a:extLst>
              <a:ext uri="{FF2B5EF4-FFF2-40B4-BE49-F238E27FC236}">
                <a16:creationId xmlns:a16="http://schemas.microsoft.com/office/drawing/2014/main" id="{AE769EFA-DCF0-C39B-AAEA-9A971D1E6557}"/>
              </a:ext>
            </a:extLst>
          </p:cNvPr>
          <p:cNvPicPr>
            <a:picLocks noChangeAspect="1"/>
          </p:cNvPicPr>
          <p:nvPr/>
        </p:nvPicPr>
        <p:blipFill>
          <a:blip r:embed="rId3"/>
          <a:stretch>
            <a:fillRect/>
          </a:stretch>
        </p:blipFill>
        <p:spPr>
          <a:xfrm>
            <a:off x="7630950" y="629286"/>
            <a:ext cx="1251792" cy="687886"/>
          </a:xfrm>
          <a:prstGeom prst="rect">
            <a:avLst/>
          </a:prstGeom>
        </p:spPr>
      </p:pic>
    </p:spTree>
    <p:extLst>
      <p:ext uri="{BB962C8B-B14F-4D97-AF65-F5344CB8AC3E}">
        <p14:creationId xmlns:p14="http://schemas.microsoft.com/office/powerpoint/2010/main" val="3908771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D2E96D5C-5E00-09D3-AB69-45A6A785C983}"/>
            </a:ext>
          </a:extLst>
        </p:cNvPr>
        <p:cNvGrpSpPr/>
        <p:nvPr/>
      </p:nvGrpSpPr>
      <p:grpSpPr>
        <a:xfrm>
          <a:off x="0" y="0"/>
          <a:ext cx="0" cy="0"/>
          <a:chOff x="0" y="0"/>
          <a:chExt cx="0" cy="0"/>
        </a:xfrm>
      </p:grpSpPr>
      <p:sp>
        <p:nvSpPr>
          <p:cNvPr id="263" name="Google Shape;263;g2207cedb8ab_0_0">
            <a:extLst>
              <a:ext uri="{FF2B5EF4-FFF2-40B4-BE49-F238E27FC236}">
                <a16:creationId xmlns:a16="http://schemas.microsoft.com/office/drawing/2014/main" id="{8DBF37EA-96BC-F952-0A53-11F1102A9983}"/>
              </a:ext>
            </a:extLst>
          </p:cNvPr>
          <p:cNvSpPr txBox="1">
            <a:spLocks noGrp="1"/>
          </p:cNvSpPr>
          <p:nvPr>
            <p:ph type="title"/>
          </p:nvPr>
        </p:nvSpPr>
        <p:spPr>
          <a:xfrm>
            <a:off x="283029" y="157995"/>
            <a:ext cx="7886700" cy="994275"/>
          </a:xfrm>
          <a:prstGeom prst="rect">
            <a:avLst/>
          </a:prstGeom>
          <a:noFill/>
          <a:ln>
            <a:noFill/>
          </a:ln>
        </p:spPr>
        <p:txBody>
          <a:bodyPr spcFirstLastPara="1" vert="horz" wrap="square" lIns="68569" tIns="34275" rIns="68569" bIns="34275" rtlCol="0" anchor="ctr" anchorCtr="0">
            <a:normAutofit/>
          </a:bodyPr>
          <a:lstStyle/>
          <a:p>
            <a:r>
              <a:rPr lang="pt-BR" b="1" dirty="0"/>
              <a:t>G-</a:t>
            </a:r>
            <a:r>
              <a:rPr lang="pt-BR" b="1" dirty="0" err="1"/>
              <a:t>Hosp</a:t>
            </a:r>
            <a:r>
              <a:rPr lang="pt-BR" b="1" dirty="0"/>
              <a:t> (Sistema atual)</a:t>
            </a:r>
            <a:endParaRPr b="1" dirty="0"/>
          </a:p>
        </p:txBody>
      </p:sp>
      <p:sp>
        <p:nvSpPr>
          <p:cNvPr id="2" name="Google Shape;264;g2207cedb8ab_0_0">
            <a:extLst>
              <a:ext uri="{FF2B5EF4-FFF2-40B4-BE49-F238E27FC236}">
                <a16:creationId xmlns:a16="http://schemas.microsoft.com/office/drawing/2014/main" id="{CD3E1B33-0652-E508-82C0-578A61254B1C}"/>
              </a:ext>
            </a:extLst>
          </p:cNvPr>
          <p:cNvSpPr txBox="1">
            <a:spLocks/>
          </p:cNvSpPr>
          <p:nvPr/>
        </p:nvSpPr>
        <p:spPr>
          <a:xfrm>
            <a:off x="283029" y="967075"/>
            <a:ext cx="4288971" cy="5178945"/>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fontScale="5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Aft>
                <a:spcPts val="800"/>
              </a:spcAft>
              <a:buSzPts val="1000"/>
              <a:buNone/>
              <a:tabLst>
                <a:tab pos="457200" algn="l"/>
              </a:tabLst>
            </a:pPr>
            <a:r>
              <a:rPr lang="pt-BR" sz="2900" b="1" kern="100" dirty="0">
                <a:solidFill>
                  <a:srgbClr val="FF0000"/>
                </a:solidFill>
                <a:latin typeface="Aptos" panose="020B0004020202020204" pitchFamily="34" charset="0"/>
                <a:cs typeface="Times New Roman" panose="02020603050405020304" pitchFamily="18" charset="0"/>
              </a:rPr>
              <a:t> 5. Melhorias no módulo de prescrição</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Inclusão da opção “agora” para a prescrição de medicamentos.</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Alerta para medicamentos com intervalos maiores que 24 horas.</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Possibilidade de copiar a última evolução médica para o resumo de alta.</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Horas estimadas: 40</a:t>
            </a:r>
          </a:p>
          <a:p>
            <a:pPr marL="0" indent="0">
              <a:lnSpc>
                <a:spcPct val="120000"/>
              </a:lnSpc>
              <a:spcAft>
                <a:spcPts val="800"/>
              </a:spcAft>
              <a:buSzPts val="1000"/>
              <a:buNone/>
              <a:tabLst>
                <a:tab pos="457200" algn="l"/>
              </a:tabLst>
            </a:pPr>
            <a:r>
              <a:rPr lang="pt-BR" sz="2900" b="1" kern="100" dirty="0">
                <a:solidFill>
                  <a:srgbClr val="FF0000"/>
                </a:solidFill>
                <a:latin typeface="Aptos" panose="020B0004020202020204" pitchFamily="34" charset="0"/>
                <a:cs typeface="Times New Roman" panose="02020603050405020304" pitchFamily="18" charset="0"/>
              </a:rPr>
              <a:t>6. Fila de Impressão</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Redução do número de cliques necessários para impressão de documentos.</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Implementação de uma fila onde os documentos podem ser selecionados e impressos de uma vez.</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Horas estimadas: 80</a:t>
            </a:r>
          </a:p>
          <a:p>
            <a:pPr marL="0" indent="0" algn="ctr">
              <a:buFont typeface="Arial"/>
              <a:buNone/>
            </a:pPr>
            <a:endParaRPr lang="pt-BR" dirty="0"/>
          </a:p>
        </p:txBody>
      </p:sp>
      <p:sp>
        <p:nvSpPr>
          <p:cNvPr id="3" name="Google Shape;264;g2207cedb8ab_0_0">
            <a:extLst>
              <a:ext uri="{FF2B5EF4-FFF2-40B4-BE49-F238E27FC236}">
                <a16:creationId xmlns:a16="http://schemas.microsoft.com/office/drawing/2014/main" id="{21B72D41-B613-0916-453C-9458EBF11C57}"/>
              </a:ext>
            </a:extLst>
          </p:cNvPr>
          <p:cNvSpPr txBox="1">
            <a:spLocks/>
          </p:cNvSpPr>
          <p:nvPr/>
        </p:nvSpPr>
        <p:spPr>
          <a:xfrm>
            <a:off x="4572000" y="985026"/>
            <a:ext cx="4288971" cy="5178945"/>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Aft>
                <a:spcPts val="800"/>
              </a:spcAft>
              <a:buSzPts val="1000"/>
              <a:buNone/>
              <a:tabLst>
                <a:tab pos="457200" algn="l"/>
              </a:tabLst>
            </a:pPr>
            <a:r>
              <a:rPr lang="pt-BR" sz="6400" b="1" kern="100" dirty="0">
                <a:solidFill>
                  <a:srgbClr val="FF0000"/>
                </a:solidFill>
                <a:latin typeface="Aptos" panose="020B0004020202020204" pitchFamily="34" charset="0"/>
                <a:cs typeface="Times New Roman" panose="02020603050405020304" pitchFamily="18" charset="0"/>
              </a:rPr>
              <a:t>7. Assinatura Digital</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Implementação da assinatura digital de documentos hospitalares.</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Integração com o serviço </a:t>
            </a:r>
            <a:r>
              <a:rPr lang="pt-BR" sz="6600" b="1" kern="100" dirty="0" err="1">
                <a:solidFill>
                  <a:schemeClr val="tx2">
                    <a:lumMod val="60000"/>
                    <a:lumOff val="40000"/>
                  </a:schemeClr>
                </a:solidFill>
                <a:latin typeface="Aptos" panose="020B0004020202020204" pitchFamily="34" charset="0"/>
                <a:cs typeface="Times New Roman" panose="02020603050405020304" pitchFamily="18" charset="0"/>
              </a:rPr>
              <a:t>Certillion</a:t>
            </a: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 Cloud Saúde.</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Horas estimadas:</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1ª fase: 250</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2ª fase: 120</a:t>
            </a:r>
          </a:p>
          <a:p>
            <a:pPr marL="0" indent="0">
              <a:lnSpc>
                <a:spcPct val="120000"/>
              </a:lnSpc>
              <a:spcAft>
                <a:spcPts val="800"/>
              </a:spcAft>
              <a:buSzPts val="1000"/>
              <a:buNone/>
              <a:tabLst>
                <a:tab pos="457200" algn="l"/>
              </a:tabLst>
            </a:pPr>
            <a:r>
              <a:rPr lang="pt-BR" sz="6400" b="1" kern="100" dirty="0">
                <a:solidFill>
                  <a:srgbClr val="FF0000"/>
                </a:solidFill>
                <a:latin typeface="Aptos" panose="020B0004020202020204" pitchFamily="34" charset="0"/>
                <a:cs typeface="Times New Roman" panose="02020603050405020304" pitchFamily="18" charset="0"/>
              </a:rPr>
              <a:t>8. Atendimento configurável por Setor</a:t>
            </a:r>
          </a:p>
          <a:p>
            <a:pPr marL="0" indent="0">
              <a:lnSpc>
                <a:spcPct val="120000"/>
              </a:lnSpc>
              <a:spcAft>
                <a:spcPts val="800"/>
              </a:spcAft>
              <a:buSzPts val="1000"/>
              <a:buNone/>
              <a:tabLst>
                <a:tab pos="457200" algn="l"/>
              </a:tabLst>
            </a:pPr>
            <a:r>
              <a:rPr lang="pt-BR" sz="6600" b="1" kern="100" dirty="0">
                <a:latin typeface="Aptos" panose="020B0004020202020204" pitchFamily="34" charset="0"/>
                <a:cs typeface="Times New Roman" panose="02020603050405020304" pitchFamily="18" charset="0"/>
              </a:rPr>
              <a:t>Ajuste para que cada setor tenha fluxos personalizados no sistema.</a:t>
            </a:r>
          </a:p>
          <a:p>
            <a:pPr marL="0" indent="0">
              <a:lnSpc>
                <a:spcPct val="120000"/>
              </a:lnSpc>
              <a:spcAft>
                <a:spcPts val="800"/>
              </a:spcAft>
              <a:buSzPts val="1000"/>
              <a:buNone/>
              <a:tabLst>
                <a:tab pos="457200" algn="l"/>
              </a:tabLst>
            </a:pPr>
            <a:r>
              <a:rPr lang="pt-BR" sz="6600" b="1" kern="100" dirty="0">
                <a:latin typeface="Aptos" panose="020B0004020202020204" pitchFamily="34" charset="0"/>
                <a:cs typeface="Times New Roman" panose="02020603050405020304" pitchFamily="18" charset="0"/>
              </a:rPr>
              <a:t>Horas estimadas: 220</a:t>
            </a:r>
          </a:p>
          <a:p>
            <a:pPr marL="0" indent="0">
              <a:lnSpc>
                <a:spcPct val="120000"/>
              </a:lnSpc>
              <a:spcAft>
                <a:spcPts val="800"/>
              </a:spcAft>
              <a:buNone/>
            </a:pPr>
            <a:r>
              <a:rPr lang="pt-BR" sz="6400" b="1" kern="100" dirty="0">
                <a:solidFill>
                  <a:srgbClr val="FF0000"/>
                </a:solidFill>
                <a:latin typeface="Aptos" panose="020B0004020202020204" pitchFamily="34" charset="0"/>
                <a:cs typeface="Times New Roman" panose="02020603050405020304" pitchFamily="18" charset="0"/>
              </a:rPr>
              <a:t>ETC..., </a:t>
            </a:r>
          </a:p>
          <a:p>
            <a:pPr marL="0" indent="0">
              <a:lnSpc>
                <a:spcPct val="120000"/>
              </a:lnSpc>
              <a:spcAft>
                <a:spcPts val="800"/>
              </a:spcAft>
              <a:buNone/>
            </a:pPr>
            <a:r>
              <a:rPr lang="pt-BR" sz="6400" b="1" kern="100" dirty="0" err="1">
                <a:solidFill>
                  <a:srgbClr val="FF0000"/>
                </a:solidFill>
                <a:latin typeface="Aptos" panose="020B0004020202020204" pitchFamily="34" charset="0"/>
                <a:cs typeface="Times New Roman" panose="02020603050405020304" pitchFamily="18" charset="0"/>
              </a:rPr>
              <a:t>Obs</a:t>
            </a:r>
            <a:r>
              <a:rPr lang="pt-BR" sz="6400" b="1" kern="100" dirty="0">
                <a:solidFill>
                  <a:srgbClr val="FF0000"/>
                </a:solidFill>
                <a:latin typeface="Aptos" panose="020B0004020202020204" pitchFamily="34" charset="0"/>
                <a:cs typeface="Times New Roman" panose="02020603050405020304" pitchFamily="18" charset="0"/>
              </a:rPr>
              <a:t>: Pelo menos 23 melhorias foram  apontadas para aditivos e contratos em 2018/2019/2020</a:t>
            </a:r>
            <a:endParaRPr lang="pt-BR" sz="6400" b="1" kern="100" dirty="0">
              <a:latin typeface="Aptos" panose="020B0004020202020204" pitchFamily="34" charset="0"/>
              <a:cs typeface="Times New Roman" panose="02020603050405020304" pitchFamily="18" charset="0"/>
            </a:endParaRPr>
          </a:p>
          <a:p>
            <a:pPr marL="0" indent="0" algn="ctr">
              <a:buFont typeface="Arial"/>
              <a:buNone/>
            </a:pPr>
            <a:endParaRPr lang="pt-BR" dirty="0"/>
          </a:p>
        </p:txBody>
      </p:sp>
      <p:sp>
        <p:nvSpPr>
          <p:cNvPr id="4" name="Espaço Reservado para Rodapé 3">
            <a:extLst>
              <a:ext uri="{FF2B5EF4-FFF2-40B4-BE49-F238E27FC236}">
                <a16:creationId xmlns:a16="http://schemas.microsoft.com/office/drawing/2014/main" id="{F8D586D9-AAEE-1A4D-1299-D79467A70F37}"/>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5" name="Imagem 4" descr="Placa azul com letras brancas em fundo preto&#10;&#10;O conteúdo gerado por IA pode estar incorreto.">
            <a:extLst>
              <a:ext uri="{FF2B5EF4-FFF2-40B4-BE49-F238E27FC236}">
                <a16:creationId xmlns:a16="http://schemas.microsoft.com/office/drawing/2014/main" id="{8E4BAB8F-3A1B-E697-5AAA-98E333776294}"/>
              </a:ext>
            </a:extLst>
          </p:cNvPr>
          <p:cNvPicPr>
            <a:picLocks noChangeAspect="1"/>
          </p:cNvPicPr>
          <p:nvPr/>
        </p:nvPicPr>
        <p:blipFill>
          <a:blip r:embed="rId3"/>
          <a:stretch>
            <a:fillRect/>
          </a:stretch>
        </p:blipFill>
        <p:spPr>
          <a:xfrm>
            <a:off x="7609179" y="157995"/>
            <a:ext cx="1251792" cy="687886"/>
          </a:xfrm>
          <a:prstGeom prst="rect">
            <a:avLst/>
          </a:prstGeom>
        </p:spPr>
      </p:pic>
      <p:pic>
        <p:nvPicPr>
          <p:cNvPr id="7" name="Imagem 6">
            <a:extLst>
              <a:ext uri="{FF2B5EF4-FFF2-40B4-BE49-F238E27FC236}">
                <a16:creationId xmlns:a16="http://schemas.microsoft.com/office/drawing/2014/main" id="{E6B5E58C-F2E1-FE24-274D-D2B9B8F96F5C}"/>
              </a:ext>
            </a:extLst>
          </p:cNvPr>
          <p:cNvPicPr>
            <a:picLocks noChangeAspect="1"/>
          </p:cNvPicPr>
          <p:nvPr/>
        </p:nvPicPr>
        <p:blipFill>
          <a:blip r:embed="rId4"/>
          <a:stretch>
            <a:fillRect/>
          </a:stretch>
        </p:blipFill>
        <p:spPr>
          <a:xfrm>
            <a:off x="5110791" y="2072990"/>
            <a:ext cx="3930790" cy="296711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5348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3"/>
          <p:cNvPicPr preferRelativeResize="0"/>
          <p:nvPr/>
        </p:nvPicPr>
        <p:blipFill rotWithShape="1">
          <a:blip r:embed="rId3">
            <a:alphaModFix/>
          </a:blip>
          <a:srcRect/>
          <a:stretch/>
        </p:blipFill>
        <p:spPr>
          <a:xfrm>
            <a:off x="0" y="520861"/>
            <a:ext cx="9144000" cy="6227180"/>
          </a:xfrm>
          <a:prstGeom prst="rect">
            <a:avLst/>
          </a:prstGeom>
          <a:noFill/>
          <a:ln>
            <a:noFill/>
          </a:ln>
        </p:spPr>
      </p:pic>
      <p:sp>
        <p:nvSpPr>
          <p:cNvPr id="2" name="Espaço Reservado para Rodapé 1">
            <a:extLst>
              <a:ext uri="{FF2B5EF4-FFF2-40B4-BE49-F238E27FC236}">
                <a16:creationId xmlns:a16="http://schemas.microsoft.com/office/drawing/2014/main" id="{81047B35-DC66-065E-AF76-15ABFA8B7849}"/>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3" name="Imagem 2" descr="Placa azul com letras brancas em fundo preto&#10;&#10;O conteúdo gerado por IA pode estar incorreto.">
            <a:extLst>
              <a:ext uri="{FF2B5EF4-FFF2-40B4-BE49-F238E27FC236}">
                <a16:creationId xmlns:a16="http://schemas.microsoft.com/office/drawing/2014/main" id="{761C43D0-CA08-D1F3-DF50-E4821314CED1}"/>
              </a:ext>
            </a:extLst>
          </p:cNvPr>
          <p:cNvPicPr>
            <a:picLocks noChangeAspect="1"/>
          </p:cNvPicPr>
          <p:nvPr/>
        </p:nvPicPr>
        <p:blipFill>
          <a:blip r:embed="rId4"/>
          <a:stretch>
            <a:fillRect/>
          </a:stretch>
        </p:blipFill>
        <p:spPr>
          <a:xfrm>
            <a:off x="7668671" y="217890"/>
            <a:ext cx="1251792" cy="687886"/>
          </a:xfrm>
          <a:prstGeom prst="rect">
            <a:avLst/>
          </a:prstGeom>
        </p:spPr>
      </p:pic>
    </p:spTree>
    <p:extLst>
      <p:ext uri="{BB962C8B-B14F-4D97-AF65-F5344CB8AC3E}">
        <p14:creationId xmlns:p14="http://schemas.microsoft.com/office/powerpoint/2010/main" val="1770722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246" name="Rectangle 245">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1" name="Google Shape;241;p4"/>
          <p:cNvPicPr preferRelativeResize="0"/>
          <p:nvPr/>
        </p:nvPicPr>
        <p:blipFill rotWithShape="1">
          <a:blip r:embed="rId3"/>
          <a:stretch/>
        </p:blipFill>
        <p:spPr>
          <a:xfrm>
            <a:off x="482600" y="1618166"/>
            <a:ext cx="8178799" cy="4641468"/>
          </a:xfrm>
          <a:prstGeom prst="rect">
            <a:avLst/>
          </a:prstGeom>
          <a:noFill/>
        </p:spPr>
      </p:pic>
      <p:sp>
        <p:nvSpPr>
          <p:cNvPr id="2" name="Espaço Reservado para Rodapé 1">
            <a:extLst>
              <a:ext uri="{FF2B5EF4-FFF2-40B4-BE49-F238E27FC236}">
                <a16:creationId xmlns:a16="http://schemas.microsoft.com/office/drawing/2014/main" id="{56C89D37-B34D-0240-1D1C-43C730C7C25B}"/>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lnSpc>
                <a:spcPct val="90000"/>
              </a:lnSpc>
              <a:spcAft>
                <a:spcPts val="600"/>
              </a:spcAft>
            </a:pPr>
            <a:r>
              <a:rPr lang="en-US" sz="1000" kern="1200">
                <a:solidFill>
                  <a:srgbClr val="FFFFFF"/>
                </a:solidFill>
                <a:latin typeface="+mn-lt"/>
                <a:ea typeface="+mn-ea"/>
                <a:cs typeface="+mn-cs"/>
              </a:rPr>
              <a:t>ALVF – Associação Hospitalar Lenoir Vargas Ferreira</a:t>
            </a:r>
          </a:p>
        </p:txBody>
      </p:sp>
      <p:pic>
        <p:nvPicPr>
          <p:cNvPr id="3" name="Imagem 2" descr="Placa azul com letras brancas em fundo preto&#10;&#10;O conteúdo gerado por IA pode estar incorreto.">
            <a:extLst>
              <a:ext uri="{FF2B5EF4-FFF2-40B4-BE49-F238E27FC236}">
                <a16:creationId xmlns:a16="http://schemas.microsoft.com/office/drawing/2014/main" id="{23B873E8-8A60-3725-756C-9D4BDDD9AAD4}"/>
              </a:ext>
            </a:extLst>
          </p:cNvPr>
          <p:cNvPicPr>
            <a:picLocks noChangeAspect="1"/>
          </p:cNvPicPr>
          <p:nvPr/>
        </p:nvPicPr>
        <p:blipFill>
          <a:blip r:embed="rId4"/>
          <a:stretch>
            <a:fillRect/>
          </a:stretch>
        </p:blipFill>
        <p:spPr>
          <a:xfrm>
            <a:off x="7326104" y="690250"/>
            <a:ext cx="1251792" cy="687886"/>
          </a:xfrm>
          <a:prstGeom prst="rect">
            <a:avLst/>
          </a:prstGeom>
        </p:spPr>
      </p:pic>
    </p:spTree>
    <p:extLst>
      <p:ext uri="{BB962C8B-B14F-4D97-AF65-F5344CB8AC3E}">
        <p14:creationId xmlns:p14="http://schemas.microsoft.com/office/powerpoint/2010/main" val="2482881383"/>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4260</TotalTime>
  <Words>5725</Words>
  <Application>Microsoft Office PowerPoint</Application>
  <PresentationFormat>Apresentação na tela (4:3)</PresentationFormat>
  <Paragraphs>835</Paragraphs>
  <Slides>55</Slides>
  <Notes>28</Notes>
  <HiddenSlides>0</HiddenSlides>
  <MMClips>0</MMClips>
  <ScaleCrop>false</ScaleCrop>
  <HeadingPairs>
    <vt:vector size="6" baseType="variant">
      <vt:variant>
        <vt:lpstr>Fontes usadas</vt:lpstr>
      </vt:variant>
      <vt:variant>
        <vt:i4>9</vt:i4>
      </vt:variant>
      <vt:variant>
        <vt:lpstr>Tema</vt:lpstr>
      </vt:variant>
      <vt:variant>
        <vt:i4>1</vt:i4>
      </vt:variant>
      <vt:variant>
        <vt:lpstr>Títulos de slides</vt:lpstr>
      </vt:variant>
      <vt:variant>
        <vt:i4>55</vt:i4>
      </vt:variant>
    </vt:vector>
  </HeadingPairs>
  <TitlesOfParts>
    <vt:vector size="65" baseType="lpstr">
      <vt:lpstr>Aptos</vt:lpstr>
      <vt:lpstr>Aptos Display</vt:lpstr>
      <vt:lpstr>Arial</vt:lpstr>
      <vt:lpstr>Google Sans</vt:lpstr>
      <vt:lpstr>Raleway</vt:lpstr>
      <vt:lpstr>Raleway Light</vt:lpstr>
      <vt:lpstr>Symbol</vt:lpstr>
      <vt:lpstr>wfont_2e4939_6f7a5545f5df428c83b5d6af186eca87</vt:lpstr>
      <vt:lpstr>wfont_2e4939_810417c1ed7845d798a58c19c12c0f7e</vt:lpstr>
      <vt:lpstr>Tema do Office</vt:lpstr>
      <vt:lpstr>Software Front Office Hospitalar  ALVF Associação Lenoir Vargas Ferreira</vt:lpstr>
      <vt:lpstr>Vice-presidência de Apoio e Infraestrutura</vt:lpstr>
      <vt:lpstr>Introdução</vt:lpstr>
      <vt:lpstr>Apresentação do PowerPoint</vt:lpstr>
      <vt:lpstr>G-Hosp (Sistema atual)</vt:lpstr>
      <vt:lpstr>G-Hosp (Sistema atual) Para o 9º Termo Aditivo foi informado que foram gastas 3.504 horas, 1.208 horas a mais que o previsto.</vt:lpstr>
      <vt:lpstr>G-Hosp (Sistema atual)</vt:lpstr>
      <vt:lpstr>Apresentação do PowerPoint</vt:lpstr>
      <vt:lpstr>Apresentação do PowerPoint</vt:lpstr>
      <vt:lpstr>Percepções Críticas – SWOT  sobre o Sistema Atual</vt:lpstr>
      <vt:lpstr>Percepções Críticas – SWOT </vt:lpstr>
      <vt:lpstr>Percepções Positivas – SWOT </vt:lpstr>
      <vt:lpstr>Percepções Positivas – SWOT </vt:lpstr>
      <vt:lpstr>Apresentação do PowerPoint</vt:lpstr>
      <vt:lpstr>Apresentação do PowerPoint</vt:lpstr>
      <vt:lpstr>Apresentação do PowerPoint</vt:lpstr>
      <vt:lpstr>Apresentação do PowerPoint</vt:lpstr>
      <vt:lpstr>1 - Tasy</vt:lpstr>
      <vt:lpstr>1 – Tasy (Proposta/GitHub)</vt:lpstr>
      <vt:lpstr>Software: Valores, Parcelamentos e Prazos</vt:lpstr>
      <vt:lpstr>Tasy/Oracle – Cloud Computing</vt:lpstr>
      <vt:lpstr>Nuvem: Valores e Condições Comerciais (Infraestrutura Computacional)</vt:lpstr>
      <vt:lpstr>2 - MV</vt:lpstr>
      <vt:lpstr>MV</vt:lpstr>
      <vt:lpstr>Software: Valores, Parcelamentos e Prazos  MV</vt:lpstr>
      <vt:lpstr>Nuvem: Valores e Condições Comerciais (Infraestrutura Computacional)</vt:lpstr>
      <vt:lpstr>Apresentação do PowerPoint</vt:lpstr>
      <vt:lpstr>SES/SC         CIASC         AGHUse</vt:lpstr>
      <vt:lpstr>Mais de 80 Hospitais e Membros da Comunidade de Desenvolvimento AGHUse</vt:lpstr>
      <vt:lpstr>Notícias</vt:lpstr>
      <vt:lpstr>AGHUse - Sistema de Saúde do  HCPA Open Source</vt:lpstr>
      <vt:lpstr>Proposta da credenciada pelo HCPA/POA, implantadora : SONDA  Valores, Prazos e Condições:</vt:lpstr>
      <vt:lpstr>Proposta de Atividades e Serviços, Profissionais e Arquitetura:</vt:lpstr>
      <vt:lpstr>Arquitetura do Sistema:</vt:lpstr>
      <vt:lpstr>Tecnologia, Dados e Integração</vt:lpstr>
      <vt:lpstr>Software: Valores, Parcelamentos e Prazos  (Sonda/ AGHUse)</vt:lpstr>
      <vt:lpstr>Nuvem: Valores e Condições Comerciais (Sonda Cloud Computing – Infraestrutura Computacional)</vt:lpstr>
      <vt:lpstr>Transferência de Tecnologia</vt:lpstr>
      <vt:lpstr>Apresentação do PowerPoint</vt:lpstr>
      <vt:lpstr>Apresentação do PowerPoint</vt:lpstr>
      <vt:lpstr>Comparativo de Investimentos Software Front Office e Nuvem</vt:lpstr>
      <vt:lpstr>Software Front Office</vt:lpstr>
      <vt:lpstr>Nuvem</vt:lpstr>
      <vt:lpstr>Investimentos: Software e Nuvem (Software + Nuvem(Cloud) + Servidores + Bancos de Dados)</vt:lpstr>
      <vt:lpstr>Investimento Acumulado Ano: Software Front Office e Nuvem  (Licenças de Software, Nuvem(Cloud), Servidores, Banco de Dados, e/ou Salários – 02/2025)</vt:lpstr>
      <vt:lpstr>Software Back Office Hospitalar Interoperabilidade em Sistemas </vt:lpstr>
      <vt:lpstr>Software Back Office Hospitalar Interoperabilidade em Sistemas </vt:lpstr>
      <vt:lpstr>Software Back Office Interoperabilidade em Sistemas</vt:lpstr>
      <vt:lpstr>Back Office Questor Interoperabilidade em Sistemas</vt:lpstr>
      <vt:lpstr>Back Office Totvs Interoperabilidade em Sistemas</vt:lpstr>
      <vt:lpstr>Parcerias</vt:lpstr>
      <vt:lpstr>Institucionais</vt:lpstr>
      <vt:lpstr>Inovação aberta </vt:lpstr>
      <vt:lpstr>Termos de Cooperação</vt:lpstr>
      <vt:lpstr>Apresentação do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ALVF</dc:creator>
  <cp:keywords/>
  <dc:description>generated using python-pptx</dc:description>
  <cp:lastModifiedBy>Radamés Pereira</cp:lastModifiedBy>
  <cp:revision>69</cp:revision>
  <cp:lastPrinted>2025-03-20T19:28:41Z</cp:lastPrinted>
  <dcterms:created xsi:type="dcterms:W3CDTF">2013-01-27T09:14:16Z</dcterms:created>
  <dcterms:modified xsi:type="dcterms:W3CDTF">2025-03-20T20:15:27Z</dcterms:modified>
  <cp:category/>
</cp:coreProperties>
</file>